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101"/>
  </p:notesMasterIdLst>
  <p:sldIdLst>
    <p:sldId id="256" r:id="rId5"/>
    <p:sldId id="257" r:id="rId6"/>
    <p:sldId id="258" r:id="rId7"/>
    <p:sldId id="259" r:id="rId8"/>
    <p:sldId id="261" r:id="rId9"/>
    <p:sldId id="264" r:id="rId10"/>
    <p:sldId id="265" r:id="rId11"/>
    <p:sldId id="266" r:id="rId12"/>
    <p:sldId id="262" r:id="rId13"/>
    <p:sldId id="267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7" r:id="rId22"/>
    <p:sldId id="275" r:id="rId23"/>
    <p:sldId id="278" r:id="rId24"/>
    <p:sldId id="281" r:id="rId25"/>
    <p:sldId id="279" r:id="rId26"/>
    <p:sldId id="280" r:id="rId27"/>
    <p:sldId id="285" r:id="rId28"/>
    <p:sldId id="284" r:id="rId29"/>
    <p:sldId id="282" r:id="rId30"/>
    <p:sldId id="283" r:id="rId31"/>
    <p:sldId id="286" r:id="rId32"/>
    <p:sldId id="287" r:id="rId33"/>
    <p:sldId id="290" r:id="rId34"/>
    <p:sldId id="289" r:id="rId35"/>
    <p:sldId id="292" r:id="rId36"/>
    <p:sldId id="291" r:id="rId37"/>
    <p:sldId id="294" r:id="rId38"/>
    <p:sldId id="288" r:id="rId39"/>
    <p:sldId id="295" r:id="rId40"/>
    <p:sldId id="310" r:id="rId41"/>
    <p:sldId id="296" r:id="rId42"/>
    <p:sldId id="297" r:id="rId43"/>
    <p:sldId id="309" r:id="rId44"/>
    <p:sldId id="298" r:id="rId45"/>
    <p:sldId id="302" r:id="rId46"/>
    <p:sldId id="304" r:id="rId47"/>
    <p:sldId id="305" r:id="rId48"/>
    <p:sldId id="311" r:id="rId49"/>
    <p:sldId id="306" r:id="rId50"/>
    <p:sldId id="307" r:id="rId51"/>
    <p:sldId id="308" r:id="rId52"/>
    <p:sldId id="299" r:id="rId53"/>
    <p:sldId id="301" r:id="rId54"/>
    <p:sldId id="300" r:id="rId55"/>
    <p:sldId id="303" r:id="rId56"/>
    <p:sldId id="317" r:id="rId57"/>
    <p:sldId id="312" r:id="rId58"/>
    <p:sldId id="319" r:id="rId59"/>
    <p:sldId id="313" r:id="rId60"/>
    <p:sldId id="320" r:id="rId61"/>
    <p:sldId id="314" r:id="rId62"/>
    <p:sldId id="315" r:id="rId63"/>
    <p:sldId id="316" r:id="rId64"/>
    <p:sldId id="318" r:id="rId65"/>
    <p:sldId id="330" r:id="rId66"/>
    <p:sldId id="321" r:id="rId67"/>
    <p:sldId id="322" r:id="rId68"/>
    <p:sldId id="323" r:id="rId69"/>
    <p:sldId id="324" r:id="rId70"/>
    <p:sldId id="329" r:id="rId71"/>
    <p:sldId id="332" r:id="rId72"/>
    <p:sldId id="331" r:id="rId73"/>
    <p:sldId id="325" r:id="rId74"/>
    <p:sldId id="326" r:id="rId75"/>
    <p:sldId id="327" r:id="rId76"/>
    <p:sldId id="328" r:id="rId77"/>
    <p:sldId id="333" r:id="rId78"/>
    <p:sldId id="336" r:id="rId79"/>
    <p:sldId id="337" r:id="rId80"/>
    <p:sldId id="335" r:id="rId81"/>
    <p:sldId id="334" r:id="rId82"/>
    <p:sldId id="338" r:id="rId83"/>
    <p:sldId id="339" r:id="rId84"/>
    <p:sldId id="340" r:id="rId85"/>
    <p:sldId id="342" r:id="rId86"/>
    <p:sldId id="345" r:id="rId87"/>
    <p:sldId id="343" r:id="rId88"/>
    <p:sldId id="346" r:id="rId89"/>
    <p:sldId id="349" r:id="rId90"/>
    <p:sldId id="347" r:id="rId91"/>
    <p:sldId id="352" r:id="rId92"/>
    <p:sldId id="353" r:id="rId93"/>
    <p:sldId id="355" r:id="rId94"/>
    <p:sldId id="354" r:id="rId95"/>
    <p:sldId id="362" r:id="rId96"/>
    <p:sldId id="356" r:id="rId97"/>
    <p:sldId id="359" r:id="rId98"/>
    <p:sldId id="358" r:id="rId99"/>
    <p:sldId id="360" r:id="rId100"/>
  </p:sldIdLst>
  <p:sldSz cx="12192000" cy="6858000"/>
  <p:notesSz cx="9939338" cy="68072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96" autoAdjust="0"/>
  </p:normalViewPr>
  <p:slideViewPr>
    <p:cSldViewPr snapToGrid="0">
      <p:cViewPr varScale="1">
        <p:scale>
          <a:sx n="67" d="100"/>
          <a:sy n="67" d="100"/>
        </p:scale>
        <p:origin x="6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30287" y="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F0D5A9AB-20B8-4201-944E-E5A5B7F83A13}" type="datetimeFigureOut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13" tIns="44156" rIns="88313" bIns="44156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4397" y="3276583"/>
            <a:ext cx="7950545" cy="2680287"/>
          </a:xfrm>
          <a:prstGeom prst="rect">
            <a:avLst/>
          </a:prstGeom>
        </p:spPr>
        <p:txBody>
          <a:bodyPr vert="horz" lIns="88313" tIns="44156" rIns="88313" bIns="44156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30287" y="6466460"/>
            <a:ext cx="4307509" cy="340740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3DEBBAA2-50B6-48D1-87BF-02885AA6BB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79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BBAA2-50B6-48D1-87BF-02885AA6BB1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A023B4-63A4-8B9C-FC10-44ED5B73A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7F65E80-07EC-FDD9-E050-1449DE673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446412-8B4A-A200-EE4D-6913D218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645-4B75-4707-8F93-AFEC30FB3739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86469A-EFF5-B403-30CD-E51BC27B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DED5FC1-0156-06E5-709B-D113138C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4768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A15D40-DB2A-457E-6366-F1CD1A9A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24CD640-89BF-BCF1-672C-F5D88CC47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39BF65-7D2E-E899-5DF4-62CC8902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185F-0988-4EC4-95AD-C342D6B8DBA5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2F175B-B447-7F0D-7029-1E480FE1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869ECD-B6E5-3E59-FDAF-ABF382EE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438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5545839-E9A0-5F09-374F-E16D2ECE3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B86B053-E706-83CC-210F-7E4401376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86E541-E146-9027-3BB6-E4566F8A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B63-02A7-4AFF-BD23-D6D95F4DFFC0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D37AB3-8A53-CB41-A1F2-D57E6224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336040-11E3-8C82-8A68-488A0A05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502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F1727-39B2-4BC7-138B-E22553AF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ADED29-D5E1-4BC4-7AC5-2CF67910A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F9A67D-7C4D-09C1-50AE-D813DF91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5E55-373A-4398-AAAC-F972941BC9A4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76E27B-A5AE-1EE2-4675-50440258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F37848-F232-7838-B20D-C9CB98EB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75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0C5F4B-2F41-C134-62FD-EC6185D9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A2BAB90-AFBD-56A5-0290-317571894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F69110-15A7-C058-7342-E63D050B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D19F-A73F-48D7-9014-8AABD6EE5712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EC1003-6C2C-7612-38B8-C3A7009D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35F99D-1805-CE40-555A-6E781DD8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264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1FEF3F-DF36-CF37-28C3-348B5316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404D9F-0454-8B43-E7E2-ED95FE229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40AC6C0-E1D5-553E-F33F-89C6927F1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323FC0-679E-88A8-228C-EFB77E032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B50A-7058-4395-AB61-A5C579968481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F2115E1-EC92-8624-ED08-4E77ECFFF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3E6935-07F1-9AB8-8E24-54194D15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93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A63894-09EE-E3F9-3A9F-EDEAED4B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C74493E-72DB-7BA3-BF0A-B115A994A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5DC9B5-BB49-F75A-8FFB-F516B6D9E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24B9384-EB78-9157-A913-83D06BAF1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C208340-0C83-F5DE-8E05-62F43F34A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6DAEF17-2BE6-0925-2ABD-F6628D87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01F6-D33A-498F-A63F-E1F3CFCFD436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A2EB389-E808-7807-E6DE-8A47996F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C631EBB-541A-9AFE-13A2-9B6CD9458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567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A7FA32-3C1C-7E57-8E1D-845264D0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89CC54-263F-66D0-7570-A97515B0D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F021-76D5-4E9C-9306-7252649214F1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DE9742-7E28-4D83-664F-1E321CD19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7EEC10E-B351-3208-C364-2592B278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25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37BE8D3-24C1-05F7-5D97-862BA51E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CC54-F83A-4855-92D7-BD7337805A39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0F0CA14-FBAE-3684-554D-C877588D3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8A4CB4-0511-0E38-0512-E4D07A64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021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CB2DF9-AFCE-594B-D391-FCDB18D7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C98AC2-BBC3-C7E8-1DB6-1CA726131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DF98C10-C73D-1845-F8A1-71AD16E90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8257A5-24C4-BDD1-79AF-BFBC5B37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E4AE-3B9B-4F76-A757-694C58221AE0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732C3E3-6C7D-8A63-9627-FAEAE8B2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03D780-5956-2D2C-52B1-CD0CCDC3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313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4165A6-3801-160A-8B9A-69F61B55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2406F80-5C17-8A69-90EF-065CA3DCD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03A92F7-B398-E86C-2A00-C3FD96BA5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F3459F-28E1-073B-5E73-A1B5510C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4919-E45E-44BB-93ED-993741988CCE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04DBABD-F0F8-8EF9-3856-A0D18F8B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07AAA8-8902-F2E7-B1BD-5B723732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322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AB66C60-C469-A979-EE52-320F8CBF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1FB54B-B6E5-2203-947F-CC7DE89A6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8E367E-B470-A466-31DD-4F56AAA3B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3463E-5E0A-45D8-9724-38ADB22514D4}" type="datetime1">
              <a:rPr kumimoji="1" lang="ja-JP" altLang="en-US" smtClean="0"/>
              <a:t>2022/12/28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4914D3-59C2-DA3B-D5DA-EF2FA097B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98B91C-096F-8D2A-46E7-B8A813BF2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2E1D-532B-4343-855D-235CD69FFF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794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3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2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27.png"/><Relationship Id="rId7" Type="http://schemas.openxmlformats.org/officeDocument/2006/relationships/image" Target="../media/image235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3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38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39.png"/><Relationship Id="rId9" Type="http://schemas.openxmlformats.org/officeDocument/2006/relationships/image" Target="../media/image24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3" Type="http://schemas.openxmlformats.org/officeDocument/2006/relationships/image" Target="../media/image238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image" Target="../media/image237.png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4" Type="http://schemas.openxmlformats.org/officeDocument/2006/relationships/image" Target="../media/image239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26" Type="http://schemas.openxmlformats.org/officeDocument/2006/relationships/image" Target="../media/image264.png"/><Relationship Id="rId3" Type="http://schemas.openxmlformats.org/officeDocument/2006/relationships/image" Target="../media/image238.png"/><Relationship Id="rId21" Type="http://schemas.openxmlformats.org/officeDocument/2006/relationships/image" Target="../media/image259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5" Type="http://schemas.openxmlformats.org/officeDocument/2006/relationships/image" Target="../media/image263.png"/><Relationship Id="rId2" Type="http://schemas.openxmlformats.org/officeDocument/2006/relationships/image" Target="../media/image237.png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29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24" Type="http://schemas.openxmlformats.org/officeDocument/2006/relationships/image" Target="../media/image262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23" Type="http://schemas.openxmlformats.org/officeDocument/2006/relationships/image" Target="../media/image261.png"/><Relationship Id="rId28" Type="http://schemas.openxmlformats.org/officeDocument/2006/relationships/image" Target="../media/image266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31" Type="http://schemas.openxmlformats.org/officeDocument/2006/relationships/image" Target="../media/image269.png"/><Relationship Id="rId4" Type="http://schemas.openxmlformats.org/officeDocument/2006/relationships/image" Target="../media/image239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Relationship Id="rId22" Type="http://schemas.openxmlformats.org/officeDocument/2006/relationships/image" Target="../media/image260.png"/><Relationship Id="rId27" Type="http://schemas.openxmlformats.org/officeDocument/2006/relationships/image" Target="../media/image265.png"/><Relationship Id="rId30" Type="http://schemas.openxmlformats.org/officeDocument/2006/relationships/image" Target="../media/image26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3" Type="http://schemas.openxmlformats.org/officeDocument/2006/relationships/image" Target="../media/image238.png"/><Relationship Id="rId21" Type="http://schemas.openxmlformats.org/officeDocument/2006/relationships/image" Target="../media/image259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5" Type="http://schemas.openxmlformats.org/officeDocument/2006/relationships/image" Target="../media/image263.png"/><Relationship Id="rId2" Type="http://schemas.openxmlformats.org/officeDocument/2006/relationships/image" Target="../media/image237.png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24" Type="http://schemas.openxmlformats.org/officeDocument/2006/relationships/image" Target="../media/image262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23" Type="http://schemas.openxmlformats.org/officeDocument/2006/relationships/image" Target="../media/image261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4" Type="http://schemas.openxmlformats.org/officeDocument/2006/relationships/image" Target="../media/image239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Relationship Id="rId22" Type="http://schemas.openxmlformats.org/officeDocument/2006/relationships/image" Target="../media/image26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5.png"/><Relationship Id="rId18" Type="http://schemas.openxmlformats.org/officeDocument/2006/relationships/image" Target="../media/image270.png"/><Relationship Id="rId3" Type="http://schemas.openxmlformats.org/officeDocument/2006/relationships/image" Target="../media/image238.png"/><Relationship Id="rId7" Type="http://schemas.openxmlformats.org/officeDocument/2006/relationships/image" Target="../media/image247.png"/><Relationship Id="rId12" Type="http://schemas.openxmlformats.org/officeDocument/2006/relationships/image" Target="../media/image254.png"/><Relationship Id="rId17" Type="http://schemas.openxmlformats.org/officeDocument/2006/relationships/image" Target="../media/image261.png"/><Relationship Id="rId2" Type="http://schemas.openxmlformats.org/officeDocument/2006/relationships/image" Target="../media/image237.png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11" Type="http://schemas.openxmlformats.org/officeDocument/2006/relationships/image" Target="../media/image253.png"/><Relationship Id="rId5" Type="http://schemas.openxmlformats.org/officeDocument/2006/relationships/image" Target="../media/image243.png"/><Relationship Id="rId15" Type="http://schemas.openxmlformats.org/officeDocument/2006/relationships/image" Target="../media/image259.png"/><Relationship Id="rId10" Type="http://schemas.openxmlformats.org/officeDocument/2006/relationships/image" Target="../media/image252.png"/><Relationship Id="rId4" Type="http://schemas.openxmlformats.org/officeDocument/2006/relationships/image" Target="../media/image239.png"/><Relationship Id="rId9" Type="http://schemas.openxmlformats.org/officeDocument/2006/relationships/image" Target="../media/image249.png"/><Relationship Id="rId14" Type="http://schemas.openxmlformats.org/officeDocument/2006/relationships/image" Target="../media/image258.png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26" Type="http://schemas.openxmlformats.org/officeDocument/2006/relationships/image" Target="../media/image264.png"/><Relationship Id="rId21" Type="http://schemas.openxmlformats.org/officeDocument/2006/relationships/image" Target="../media/image259.png"/><Relationship Id="rId34" Type="http://schemas.openxmlformats.org/officeDocument/2006/relationships/image" Target="../media/image273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5" Type="http://schemas.openxmlformats.org/officeDocument/2006/relationships/image" Target="../media/image263.png"/><Relationship Id="rId33" Type="http://schemas.openxmlformats.org/officeDocument/2006/relationships/image" Target="../media/image272.png"/><Relationship Id="rId2" Type="http://schemas.openxmlformats.org/officeDocument/2006/relationships/image" Target="../media/image237.png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29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24" Type="http://schemas.openxmlformats.org/officeDocument/2006/relationships/image" Target="../media/image262.png"/><Relationship Id="rId32" Type="http://schemas.openxmlformats.org/officeDocument/2006/relationships/image" Target="../media/image271.png"/><Relationship Id="rId37" Type="http://schemas.openxmlformats.org/officeDocument/2006/relationships/image" Target="../media/image276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23" Type="http://schemas.openxmlformats.org/officeDocument/2006/relationships/image" Target="../media/image261.png"/><Relationship Id="rId28" Type="http://schemas.openxmlformats.org/officeDocument/2006/relationships/image" Target="../media/image266.png"/><Relationship Id="rId36" Type="http://schemas.openxmlformats.org/officeDocument/2006/relationships/image" Target="../media/image275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31" Type="http://schemas.openxmlformats.org/officeDocument/2006/relationships/image" Target="../media/image269.png"/><Relationship Id="rId4" Type="http://schemas.openxmlformats.org/officeDocument/2006/relationships/image" Target="../media/image239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Relationship Id="rId22" Type="http://schemas.openxmlformats.org/officeDocument/2006/relationships/image" Target="../media/image260.png"/><Relationship Id="rId27" Type="http://schemas.openxmlformats.org/officeDocument/2006/relationships/image" Target="../media/image265.png"/><Relationship Id="rId30" Type="http://schemas.openxmlformats.org/officeDocument/2006/relationships/image" Target="../media/image268.png"/><Relationship Id="rId35" Type="http://schemas.openxmlformats.org/officeDocument/2006/relationships/image" Target="../media/image274.png"/><Relationship Id="rId8" Type="http://schemas.openxmlformats.org/officeDocument/2006/relationships/image" Target="../media/image246.png"/><Relationship Id="rId3" Type="http://schemas.openxmlformats.org/officeDocument/2006/relationships/image" Target="../media/image23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0E85D-CAF9-9333-873A-F6123E5D1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288"/>
            <a:ext cx="9144000" cy="1906587"/>
          </a:xfrm>
        </p:spPr>
        <p:txBody>
          <a:bodyPr/>
          <a:lstStyle/>
          <a:p>
            <a:r>
              <a:rPr lang="ja-JP" altLang="en-US" dirty="0"/>
              <a:t>センシング</a:t>
            </a:r>
            <a:r>
              <a:rPr kumimoji="1" lang="ja-JP" altLang="en-US" dirty="0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ACB63D-890B-747A-2456-A8D84CD63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b4</a:t>
            </a:r>
            <a:r>
              <a:rPr kumimoji="1" lang="ja-JP" altLang="en-US" dirty="0"/>
              <a:t>　高原陽太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20142C-DF19-BB04-575F-FE86FAA6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7D43E8-A6AF-36C8-CAD7-3C5B80F4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34350" cy="60642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水平偏波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B58DCA-A94D-5A89-ABF5-D16821EC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73321E-D76F-25A5-E90D-053497F6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2193"/>
            <a:ext cx="3272337" cy="218155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AA2D23C-EBD3-E808-AEFC-869693C4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36" y="971550"/>
            <a:ext cx="3543303" cy="23622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019A1C7-B166-6200-7724-374C1060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9" y="1152193"/>
            <a:ext cx="3272337" cy="218155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817138C-57E7-57D7-07C9-181246085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2" y="3638217"/>
            <a:ext cx="3572374" cy="238158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E182B25-7315-D3B3-689F-5828D85E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4" y="3638218"/>
            <a:ext cx="3572373" cy="238158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42483D2-7978-52F0-AA43-BC66A542A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639" y="3638217"/>
            <a:ext cx="2572735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757C-2BED-2C68-8892-4CE0081B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597401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深さ</a:t>
            </a:r>
            <a:r>
              <a:rPr kumimoji="1" lang="en-US" altLang="ja-JP" sz="2800" dirty="0"/>
              <a:t>z</a:t>
            </a:r>
            <a:r>
              <a:rPr kumimoji="1" lang="ja-JP" altLang="en-US" sz="2800" dirty="0"/>
              <a:t>軸について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F69B3E-9DBF-5A73-4600-AD8DA4FE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2039E7E-F2A1-4967-4476-5ADC90B3F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1" y="1155701"/>
            <a:ext cx="3572374" cy="238158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C347D23-7561-8F9B-3FF7-C816DFC8D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95" y="1155701"/>
            <a:ext cx="3572374" cy="238158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7D01A7-D5AB-35DA-B09E-01F1E69B1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206" y="1155701"/>
            <a:ext cx="3572374" cy="23815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526A6CC-8B16-C085-BA63-66C0C8485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2" y="3658270"/>
            <a:ext cx="3733293" cy="24888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131D6DC-849A-5941-0643-6F2E16C72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57" y="3707563"/>
            <a:ext cx="3585412" cy="239027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2469ED7-E29E-6BCA-BB87-D4CC95C0F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61" y="3600285"/>
            <a:ext cx="2443654" cy="24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5E1A7F-EA62-DCE1-A680-EBCBB1E0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7084" cy="561307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進捗状況</a:t>
            </a:r>
            <a:endParaRPr kumimoji="1" lang="ja-JP" altLang="en-US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AD997A-7B6B-9B8B-A9D0-B1797ABC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5DC431-5D4E-04DE-0D58-30A8E446B7F1}"/>
              </a:ext>
            </a:extLst>
          </p:cNvPr>
          <p:cNvSpPr txBox="1"/>
          <p:nvPr/>
        </p:nvSpPr>
        <p:spPr>
          <a:xfrm>
            <a:off x="838200" y="1479884"/>
            <a:ext cx="915603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・異なる周波数ごとの電場の広がりを見ることができた</a:t>
            </a:r>
            <a:endParaRPr lang="en-US" altLang="ja-JP" sz="2400" dirty="0"/>
          </a:p>
          <a:p>
            <a:r>
              <a:rPr kumimoji="1" lang="ja-JP" altLang="en-US" sz="2400" dirty="0"/>
              <a:t>・特に垂直偏波と水平偏波での違いが確認できた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800" dirty="0"/>
              <a:t>取り組み中のこと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400" dirty="0"/>
              <a:t>・あくまで電場の広がりを見てるだけ</a:t>
            </a:r>
            <a:endParaRPr kumimoji="1" lang="en-US" altLang="ja-JP" sz="2400" dirty="0"/>
          </a:p>
          <a:p>
            <a:r>
              <a:rPr lang="ja-JP" altLang="en-US" sz="2400" dirty="0"/>
              <a:t>　→</a:t>
            </a:r>
            <a:r>
              <a:rPr lang="en-US" altLang="ja-JP" sz="2400" dirty="0" err="1"/>
              <a:t>gpr</a:t>
            </a:r>
            <a:r>
              <a:rPr lang="en-US" altLang="ja-JP" sz="2400" dirty="0"/>
              <a:t>(</a:t>
            </a:r>
            <a:r>
              <a:rPr lang="ja-JP" altLang="en-US" sz="2400" dirty="0"/>
              <a:t>地中レーダー</a:t>
            </a:r>
            <a:r>
              <a:rPr lang="en-US" altLang="ja-JP" sz="2400" dirty="0"/>
              <a:t>)</a:t>
            </a:r>
            <a:r>
              <a:rPr lang="ja-JP" altLang="en-US" sz="2400" dirty="0"/>
              <a:t>のように周波数領域を</a:t>
            </a:r>
            <a:endParaRPr lang="en-US" altLang="ja-JP" sz="2400" dirty="0"/>
          </a:p>
          <a:p>
            <a:r>
              <a:rPr lang="ja-JP" altLang="en-US" sz="2400" dirty="0"/>
              <a:t>　　距離に変換した</a:t>
            </a:r>
            <a:r>
              <a:rPr kumimoji="1" lang="ja-JP" altLang="en-US" sz="2400" dirty="0"/>
              <a:t>三次元データと異なる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C</a:t>
            </a:r>
            <a:r>
              <a:rPr lang="ja-JP" altLang="en-US" sz="2400" dirty="0"/>
              <a:t>言語で書かれているオープンソースなので</a:t>
            </a:r>
            <a:endParaRPr lang="en-US" altLang="ja-JP" sz="2400" dirty="0"/>
          </a:p>
          <a:p>
            <a:r>
              <a:rPr kumimoji="1" lang="ja-JP" altLang="en-US" sz="2400" dirty="0"/>
              <a:t>　自分で</a:t>
            </a:r>
            <a:r>
              <a:rPr lang="ja-JP" altLang="en-US" sz="2400" dirty="0"/>
              <a:t>測定装置と同じデータ形式で出力できる</a:t>
            </a:r>
            <a:endParaRPr lang="en-US" altLang="ja-JP" sz="2400" dirty="0"/>
          </a:p>
          <a:p>
            <a:r>
              <a:rPr kumimoji="1" lang="ja-JP" altLang="en-US" sz="2400" dirty="0"/>
              <a:t>　よう書き換えようとしている</a:t>
            </a:r>
            <a:endParaRPr kumimoji="1" lang="en-US" altLang="ja-JP" sz="2400" dirty="0"/>
          </a:p>
          <a:p>
            <a:r>
              <a:rPr lang="ja-JP" altLang="en-US" sz="2400" dirty="0"/>
              <a:t>→その上で測定データと比較する</a:t>
            </a:r>
            <a:endParaRPr kumimoji="1" lang="en-US" altLang="ja-JP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C7C18A2-7F0D-3622-14DB-972B85C09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79" y="2004390"/>
            <a:ext cx="3902243" cy="375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7EFAA-2AF6-A238-B4BA-D3894884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Ansys HFSS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B09157-CCC7-34B6-90BB-950D2A88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CD5F67-2823-4D3C-DBB9-B41D4B72E013}"/>
              </a:ext>
            </a:extLst>
          </p:cNvPr>
          <p:cNvSpPr txBox="1"/>
          <p:nvPr/>
        </p:nvSpPr>
        <p:spPr>
          <a:xfrm>
            <a:off x="850231" y="2038398"/>
            <a:ext cx="5983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・電磁界シミュレーションソフト</a:t>
            </a:r>
            <a:endParaRPr kumimoji="1" lang="en-US" altLang="ja-JP" sz="2400" dirty="0"/>
          </a:p>
          <a:p>
            <a:r>
              <a:rPr lang="ja-JP" altLang="en-US" sz="2400" dirty="0"/>
              <a:t>・有限要素法を用いて電磁界解析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S/Y/Z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パラメータや放射特性、電磁界分　布を行える</a:t>
            </a:r>
          </a:p>
          <a:p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FA374A-4241-E491-9B7A-C6CE0A43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7" y="3296652"/>
            <a:ext cx="6728623" cy="27477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25A54A-AC5F-4A27-EE63-49A93EE9435B}"/>
              </a:ext>
            </a:extLst>
          </p:cNvPr>
          <p:cNvSpPr txBox="1"/>
          <p:nvPr/>
        </p:nvSpPr>
        <p:spPr>
          <a:xfrm>
            <a:off x="4740442" y="6219523"/>
            <a:ext cx="66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[1]https://www.cybernet.co.jp/ansys/product/lineup/hfss/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04078E-4CC1-0ADB-7AC0-04BFA1345B53}"/>
              </a:ext>
            </a:extLst>
          </p:cNvPr>
          <p:cNvSpPr txBox="1"/>
          <p:nvPr/>
        </p:nvSpPr>
        <p:spPr>
          <a:xfrm>
            <a:off x="469232" y="3850106"/>
            <a:ext cx="3994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</a:t>
            </a:r>
            <a:r>
              <a:rPr lang="en-US" altLang="ja-JP" sz="2400" b="0" i="0" dirty="0">
                <a:solidFill>
                  <a:srgbClr val="000000"/>
                </a:solidFill>
                <a:effectLst/>
                <a:latin typeface="Lucida Grande"/>
              </a:rPr>
              <a:t>Adaptive Auto Mesh</a:t>
            </a:r>
            <a:r>
              <a:rPr lang="ja-JP" altLang="en-US" sz="2400" b="0" i="0" dirty="0">
                <a:solidFill>
                  <a:srgbClr val="000000"/>
                </a:solidFill>
                <a:effectLst/>
                <a:latin typeface="Lucida Grande"/>
              </a:rPr>
              <a:t>機能は、電磁界解析と同時にメッシュの最適化を行うアルゴリズムにより、複雑な電磁界現象に対して効率よくメッシュを作成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330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F7E2DC-5DDB-4927-5481-FB8FF6B2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有限要素法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226F43D-41AD-B906-17CA-F88936BF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867EBC-80A5-F102-691D-62F656D82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0" y="1527229"/>
            <a:ext cx="4527051" cy="39471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F8F9DD2-1D2E-7522-EC8F-74373B6B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84" y="1527229"/>
            <a:ext cx="3781953" cy="223868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B1D7F-C39D-B137-6272-92A76D958EDF}"/>
              </a:ext>
            </a:extLst>
          </p:cNvPr>
          <p:cNvSpPr txBox="1"/>
          <p:nvPr/>
        </p:nvSpPr>
        <p:spPr>
          <a:xfrm>
            <a:off x="5811864" y="4277532"/>
            <a:ext cx="5850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・構造物を複数の有限個の要素に分割して解析</a:t>
            </a:r>
            <a:endParaRPr kumimoji="1" lang="en-US" altLang="ja-JP" sz="2400" dirty="0"/>
          </a:p>
          <a:p>
            <a:r>
              <a:rPr lang="ja-JP" altLang="en-US" sz="2400" dirty="0"/>
              <a:t>・メッシュは細かくするほど、計算精度が良くなるが解析時間は長くなる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1684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4D60B5-59F7-B03E-8CAE-19729399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568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シミュレーション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9E904E-E3DF-7F62-4D25-F6A75D5A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6CF532-58DE-190F-33F3-2CA6A00AA6FB}"/>
              </a:ext>
            </a:extLst>
          </p:cNvPr>
          <p:cNvSpPr txBox="1"/>
          <p:nvPr/>
        </p:nvSpPr>
        <p:spPr>
          <a:xfrm>
            <a:off x="118989" y="1756611"/>
            <a:ext cx="9025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・送信と受信用の</a:t>
            </a:r>
            <a:r>
              <a:rPr lang="en-US" altLang="ja-JP" sz="2400" dirty="0"/>
              <a:t>Tx-Rx</a:t>
            </a:r>
            <a:r>
              <a:rPr lang="ja-JP" altLang="en-US" sz="2400" dirty="0"/>
              <a:t>アンテナ</a:t>
            </a:r>
            <a:r>
              <a:rPr lang="en-US" altLang="ja-JP" sz="2400" dirty="0"/>
              <a:t>(5cm</a:t>
            </a:r>
            <a:r>
              <a:rPr lang="ja-JP" altLang="en-US" sz="2400" dirty="0"/>
              <a:t>間隔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・空気中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図では薄青色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について</a:t>
            </a:r>
            <a:r>
              <a:rPr lang="en-US" altLang="ja-JP" sz="2400" dirty="0"/>
              <a:t>1-11GHz(</a:t>
            </a:r>
            <a:r>
              <a:rPr lang="ja-JP" altLang="en-US" sz="2400" dirty="0"/>
              <a:t>装置と同じ周波数</a:t>
            </a:r>
            <a:r>
              <a:rPr lang="en-US" altLang="ja-JP" sz="2400" dirty="0"/>
              <a:t>)</a:t>
            </a:r>
            <a:r>
              <a:rPr lang="ja-JP" altLang="en-US" sz="2400" dirty="0"/>
              <a:t>にして</a:t>
            </a:r>
            <a:r>
              <a:rPr lang="en-US" altLang="ja-JP" sz="2400" dirty="0"/>
              <a:t>S21</a:t>
            </a:r>
            <a:r>
              <a:rPr lang="ja-JP" altLang="en-US" sz="2400" dirty="0"/>
              <a:t>パラメータの測定を行った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96A026-AD8A-BC03-6118-8C3668CA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21" y="2656542"/>
            <a:ext cx="7051832" cy="36359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AF39A5-C3EA-03A0-2AB4-56C45475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1751"/>
            <a:ext cx="4775411" cy="230358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552CAF-72B0-A035-679A-985597DC474D}"/>
              </a:ext>
            </a:extLst>
          </p:cNvPr>
          <p:cNvSpPr txBox="1"/>
          <p:nvPr/>
        </p:nvSpPr>
        <p:spPr>
          <a:xfrm>
            <a:off x="455311" y="3075347"/>
            <a:ext cx="3575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/>
              <a:t>・境界条件を</a:t>
            </a:r>
            <a:r>
              <a:rPr kumimoji="1" lang="en-US" altLang="ja-JP" sz="1800" dirty="0"/>
              <a:t>Radiation</a:t>
            </a:r>
          </a:p>
          <a:p>
            <a:r>
              <a:rPr lang="ja-JP" altLang="en-US" sz="1800" dirty="0"/>
              <a:t>　→設定面に届いた電磁波をそのまま放射する</a:t>
            </a:r>
            <a:endParaRPr lang="en-US" altLang="ja-JP" sz="1800" dirty="0"/>
          </a:p>
          <a:p>
            <a:r>
              <a:rPr kumimoji="1" lang="ja-JP" altLang="en-US" sz="1800" dirty="0"/>
              <a:t>　→反射なし</a:t>
            </a:r>
            <a:endParaRPr kumimoji="1" lang="en-US" altLang="ja-JP" sz="18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774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BDB4E9-1555-B7A2-EBF4-1B9C8050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r>
              <a:rPr lang="en-US" altLang="ja-JP" dirty="0"/>
              <a:t>(S21)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CCEC353-1F83-CFF4-5BCA-31F04F91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D4476A-3F90-DD38-F05D-92E63893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661"/>
            <a:ext cx="6328611" cy="37732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D86B76-8FAB-75FA-20F5-80FFABB1D4AE}"/>
              </a:ext>
            </a:extLst>
          </p:cNvPr>
          <p:cNvSpPr txBox="1"/>
          <p:nvPr/>
        </p:nvSpPr>
        <p:spPr>
          <a:xfrm>
            <a:off x="6894095" y="3784726"/>
            <a:ext cx="5065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・時間がかかりすぎる</a:t>
            </a:r>
            <a:endParaRPr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1.</a:t>
            </a:r>
            <a:r>
              <a:rPr kumimoji="1" lang="ja-JP" altLang="en-US" sz="2000" dirty="0"/>
              <a:t>メッシュ、収束条件が細かすぎる？</a:t>
            </a:r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/>
              <a:t>2.</a:t>
            </a:r>
            <a:r>
              <a:rPr kumimoji="1" lang="ja-JP" altLang="en-US" sz="2000" dirty="0"/>
              <a:t>周波数のステップ数が細かい？</a:t>
            </a:r>
            <a:endParaRPr kumimoji="1" lang="en-US" altLang="ja-JP" sz="2000" dirty="0"/>
          </a:p>
          <a:p>
            <a:r>
              <a:rPr lang="ja-JP" altLang="en-US" sz="2000" dirty="0"/>
              <a:t>　</a:t>
            </a:r>
            <a:r>
              <a:rPr lang="en-US" altLang="ja-JP" sz="2000" dirty="0"/>
              <a:t>3.</a:t>
            </a:r>
            <a:r>
              <a:rPr lang="ja-JP" altLang="en-US" sz="2000" dirty="0"/>
              <a:t>アンテナの導体部分のメッシュが複雑だからか</a:t>
            </a:r>
            <a:endParaRPr lang="en-US" altLang="ja-JP" sz="2000" dirty="0"/>
          </a:p>
          <a:p>
            <a:r>
              <a:rPr kumimoji="1" lang="ja-JP" altLang="en-US" sz="2000" dirty="0"/>
              <a:t>　→より簡易的なパッチアンテナで試してみる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5CAB76C-7C98-BCA4-7743-66DBE435E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6"/>
          <a:stretch/>
        </p:blipFill>
        <p:spPr>
          <a:xfrm>
            <a:off x="6529501" y="365125"/>
            <a:ext cx="5553850" cy="36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8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C5745-C969-75E1-26CA-DB2A5F01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パッチアンテナでの測定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787398-DB1E-ED9C-E54F-5E6ACC00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219B58-4B6D-D5F3-C58F-6675CBD07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21" y="3111116"/>
            <a:ext cx="6468979" cy="37468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DF77868-5EA8-7763-44FF-C0FBA40B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40"/>
            <a:ext cx="5329989" cy="291175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0A481D-4FD7-05C2-5EEC-488807CC0DB5}"/>
              </a:ext>
            </a:extLst>
          </p:cNvPr>
          <p:cNvSpPr txBox="1"/>
          <p:nvPr/>
        </p:nvSpPr>
        <p:spPr>
          <a:xfrm>
            <a:off x="5723020" y="1690688"/>
            <a:ext cx="646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・パッチアンテナで代替</a:t>
            </a:r>
            <a:endParaRPr kumimoji="1" lang="en-US" altLang="ja-JP" sz="2400" dirty="0"/>
          </a:p>
          <a:p>
            <a:r>
              <a:rPr lang="ja-JP" altLang="en-US" sz="2400" dirty="0"/>
              <a:t>　→測定条件を全く同じにして</a:t>
            </a:r>
            <a:r>
              <a:rPr lang="en-US" altLang="ja-JP" sz="2400" dirty="0"/>
              <a:t>S</a:t>
            </a:r>
            <a:r>
              <a:rPr lang="ja-JP" altLang="en-US" sz="2400" dirty="0"/>
              <a:t>パラメータを比較してどれだけ近くなるか検証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44145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3E2A2-5014-FB8D-D1A0-8561D77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0739F2-D638-0666-4144-98B98EDD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0FDA27E-425D-84CA-17DE-BADD33C17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966"/>
            <a:ext cx="5235519" cy="310236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B0B702-20BA-57C5-2362-6EE8A16A6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56" y="1360966"/>
            <a:ext cx="5333456" cy="310236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740081-9A2E-2877-D898-E96238EF376E}"/>
              </a:ext>
            </a:extLst>
          </p:cNvPr>
          <p:cNvSpPr txBox="1"/>
          <p:nvPr/>
        </p:nvSpPr>
        <p:spPr>
          <a:xfrm>
            <a:off x="3019926" y="4788569"/>
            <a:ext cx="957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左：実際のアンテナ　右：パッチアンテナ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ED8A86-24E4-ADF7-695D-E70DDC222573}"/>
              </a:ext>
            </a:extLst>
          </p:cNvPr>
          <p:cNvSpPr txBox="1"/>
          <p:nvPr/>
        </p:nvSpPr>
        <p:spPr>
          <a:xfrm>
            <a:off x="445168" y="5366084"/>
            <a:ext cx="88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・大分測定結果は異なった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アンテナ変えるのはまずそう</a:t>
            </a:r>
            <a:r>
              <a:rPr kumimoji="1" lang="en-US" altLang="ja-JP" dirty="0"/>
              <a:t>)</a:t>
            </a:r>
          </a:p>
          <a:p>
            <a:r>
              <a:rPr lang="ja-JP" altLang="en-US" dirty="0"/>
              <a:t>・時間：</a:t>
            </a:r>
            <a:r>
              <a:rPr lang="en-US" altLang="ja-JP" dirty="0"/>
              <a:t>1</a:t>
            </a:r>
            <a:r>
              <a:rPr lang="ja-JP" altLang="en-US" dirty="0"/>
              <a:t>時間半かかった→</a:t>
            </a:r>
            <a:r>
              <a:rPr lang="en-US" altLang="ja-JP" dirty="0"/>
              <a:t>40</a:t>
            </a:r>
            <a:r>
              <a:rPr lang="ja-JP" altLang="en-US" dirty="0"/>
              <a:t>分くらいになった</a:t>
            </a:r>
            <a:r>
              <a:rPr lang="en-US" altLang="ja-JP" dirty="0"/>
              <a:t>(</a:t>
            </a:r>
            <a:r>
              <a:rPr lang="ja-JP" altLang="en-US" dirty="0"/>
              <a:t>アンテナの細かさはありそう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・それでも時間かかる→解析する体積が大きいから？</a:t>
            </a:r>
            <a:r>
              <a:rPr kumimoji="1" lang="en-US" altLang="ja-JP" dirty="0"/>
              <a:t>O(N^3)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973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27847-F1B8-5B68-0C0A-FBD6B781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725D273-FD96-50AC-68B0-7475FC0F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232202B-E778-2218-892D-8D27C2F63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55032"/>
            <a:ext cx="2563575" cy="48089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A5F765-5E98-78B5-10CC-89482C4EA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8" y="1155032"/>
            <a:ext cx="2930980" cy="480891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1CCEF2-357B-2C52-0225-7B6A3CA49D83}"/>
              </a:ext>
            </a:extLst>
          </p:cNvPr>
          <p:cNvSpPr txBox="1"/>
          <p:nvPr/>
        </p:nvSpPr>
        <p:spPr>
          <a:xfrm>
            <a:off x="565483" y="6304547"/>
            <a:ext cx="54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左：周波数ー振幅　　　　右：周波数ー位相</a:t>
            </a:r>
            <a:endParaRPr kumimoji="1"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F6244A3-07F9-CAD1-9EB9-3A4A8355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1" y="1155032"/>
            <a:ext cx="5458348" cy="299377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A407F5-0D0C-189C-EA37-CCD1B138836F}"/>
              </a:ext>
            </a:extLst>
          </p:cNvPr>
          <p:cNvSpPr txBox="1"/>
          <p:nvPr/>
        </p:nvSpPr>
        <p:spPr>
          <a:xfrm>
            <a:off x="6688141" y="4271211"/>
            <a:ext cx="5150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・測定装置と同じ形式でデータがとれた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(</a:t>
            </a:r>
            <a:r>
              <a:rPr lang="ja-JP" altLang="en-US" dirty="0"/>
              <a:t>周波数間隔異なる、アンテナ動かしてないけど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・実際と全く同じようにシミュレーションしたら一日以上かかりそう</a:t>
            </a:r>
          </a:p>
        </p:txBody>
      </p:sp>
    </p:spTree>
    <p:extLst>
      <p:ext uri="{BB962C8B-B14F-4D97-AF65-F5344CB8AC3E}">
        <p14:creationId xmlns:p14="http://schemas.microsoft.com/office/powerpoint/2010/main" val="98596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4BEEA4-1057-40C1-70CC-E8F8E8DA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今までやってきたこと</a:t>
            </a:r>
            <a:endParaRPr kumimoji="1" lang="ja-JP" altLang="en-US" sz="28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31DFCA8-808D-1C30-98CD-5E067FEE2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5" b="19015"/>
          <a:stretch/>
        </p:blipFill>
        <p:spPr>
          <a:xfrm>
            <a:off x="123824" y="1000474"/>
            <a:ext cx="5819775" cy="2990850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AA99E8-D587-3FFB-FC26-9124D12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7FCE7F9-FF43-DEE1-4D1A-621043EB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6" y="3991324"/>
            <a:ext cx="4402924" cy="315317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69240C7-3EA3-A50F-FB58-E0FDAAD5056F}"/>
              </a:ext>
            </a:extLst>
          </p:cNvPr>
          <p:cNvSpPr txBox="1"/>
          <p:nvPr/>
        </p:nvSpPr>
        <p:spPr>
          <a:xfrm>
            <a:off x="6629399" y="1438274"/>
            <a:ext cx="4657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vna</a:t>
            </a:r>
            <a:r>
              <a:rPr kumimoji="1" lang="en-US" altLang="ja-JP" dirty="0"/>
              <a:t>(</a:t>
            </a:r>
            <a:r>
              <a:rPr kumimoji="1" lang="ja-JP" altLang="en-US" dirty="0"/>
              <a:t>ベクトルネットワークアナライザ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を使ってデータを取る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(</a:t>
            </a:r>
            <a:r>
              <a:rPr lang="en-US" altLang="ja-JP" dirty="0" err="1"/>
              <a:t>x,y</a:t>
            </a:r>
            <a:r>
              <a:rPr lang="en-US" altLang="ja-JP" dirty="0"/>
              <a:t>)</a:t>
            </a:r>
            <a:r>
              <a:rPr lang="ja-JP" altLang="en-US" dirty="0"/>
              <a:t>とそれぞれの周波数領域による</a:t>
            </a:r>
            <a:r>
              <a:rPr kumimoji="1" lang="ja-JP" altLang="en-US" dirty="0"/>
              <a:t>三　　</a:t>
            </a:r>
            <a:r>
              <a:rPr lang="ja-JP" altLang="en-US" dirty="0"/>
              <a:t>　　　</a:t>
            </a:r>
            <a:r>
              <a:rPr kumimoji="1" lang="ja-JP" altLang="en-US" dirty="0"/>
              <a:t>次元データ</a:t>
            </a:r>
            <a:endParaRPr kumimoji="1" lang="en-US" altLang="ja-JP" dirty="0"/>
          </a:p>
          <a:p>
            <a:r>
              <a:rPr lang="ja-JP" altLang="en-US" dirty="0"/>
              <a:t>・データ考察する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→・与えられたデータの結果が何によるのかわからない</a:t>
            </a:r>
            <a:endParaRPr lang="en-US" altLang="ja-JP" dirty="0"/>
          </a:p>
          <a:p>
            <a:r>
              <a:rPr lang="ja-JP" altLang="en-US" dirty="0"/>
              <a:t>・ちゃんとデータを取れている気がしない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373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7C4A9FA8-BA7E-FF1A-FD9D-0DC32AB81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72"/>
          <a:stretch/>
        </p:blipFill>
        <p:spPr>
          <a:xfrm>
            <a:off x="-1" y="0"/>
            <a:ext cx="12230301" cy="3881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86479-A38C-3734-C9CA-56A3848C1810}"/>
              </a:ext>
            </a:extLst>
          </p:cNvPr>
          <p:cNvSpPr txBox="1"/>
          <p:nvPr/>
        </p:nvSpPr>
        <p:spPr>
          <a:xfrm>
            <a:off x="3261360" y="4165600"/>
            <a:ext cx="757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振幅、</a:t>
            </a:r>
            <a:r>
              <a:rPr lang="en-US" altLang="ja-JP" sz="3200" dirty="0" err="1"/>
              <a:t>db</a:t>
            </a:r>
            <a:r>
              <a:rPr lang="ja-JP" altLang="en-US" sz="3200" dirty="0"/>
              <a:t>表示した振幅、位相</a:t>
            </a:r>
            <a:endParaRPr kumimoji="1" lang="ja-JP" altLang="en-US" sz="32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10E1D2-E116-1D9C-1A17-147CC807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0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620500F1-3548-3333-E3B7-0CE4D9360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" y="0"/>
            <a:ext cx="6521668" cy="4235669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FC9CD0CE-6AAF-71B1-39AC-5A940569F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94" y="2895600"/>
            <a:ext cx="6425268" cy="396240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86932A7-6F9D-A6AC-1788-82445754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17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08733A18-3909-6F14-2ACC-12D1B8FC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598"/>
            <a:ext cx="6026832" cy="3771074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B5854FF2-6103-81DD-28C9-885B1574B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79" y="905597"/>
            <a:ext cx="6095242" cy="377107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0C3BDDA-0527-05E3-46FD-CC00C2D4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642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7E76633-E368-31B9-9E1C-D00C2F393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18666" r="23167" b="13926"/>
          <a:stretch/>
        </p:blipFill>
        <p:spPr>
          <a:xfrm>
            <a:off x="0" y="0"/>
            <a:ext cx="6096000" cy="4046483"/>
          </a:xfrm>
          <a:prstGeom prst="rect">
            <a:avLst/>
          </a:prstGeom>
        </p:spPr>
      </p:pic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0738E94-51A6-741A-2537-30CCFDCAB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20148" r="23000" b="12445"/>
          <a:stretch/>
        </p:blipFill>
        <p:spPr>
          <a:xfrm>
            <a:off x="6096000" y="0"/>
            <a:ext cx="6078583" cy="404648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6B04688-B0D4-F536-6E40-90D60C0A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95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3919DC-9BDD-A64D-1873-91E55241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r>
              <a:rPr lang="ja-JP" altLang="en-US" dirty="0"/>
              <a:t>地表面反射除去</a:t>
            </a:r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B512DC3A-1A6C-B550-65F3-63D08DF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7E6591-8D15-9269-B4E0-81466A61660B}"/>
              </a:ext>
            </a:extLst>
          </p:cNvPr>
          <p:cNvSpPr txBox="1"/>
          <p:nvPr/>
        </p:nvSpPr>
        <p:spPr>
          <a:xfrm>
            <a:off x="2409416" y="5302612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distance:</a:t>
            </a:r>
            <a:r>
              <a:rPr kumimoji="1" lang="ja-JP" altLang="en-US" dirty="0"/>
              <a:t>深さ方向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197149-428F-1081-B2D5-37A72259B544}"/>
              </a:ext>
            </a:extLst>
          </p:cNvPr>
          <p:cNvSpPr txBox="1"/>
          <p:nvPr/>
        </p:nvSpPr>
        <p:spPr>
          <a:xfrm>
            <a:off x="1586360" y="476453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ある測定点における深さ方向の振幅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254D39-E51D-63DF-078B-BC774D940DB6}"/>
              </a:ext>
            </a:extLst>
          </p:cNvPr>
          <p:cNvSpPr txBox="1"/>
          <p:nvPr/>
        </p:nvSpPr>
        <p:spPr>
          <a:xfrm>
            <a:off x="6792764" y="4764535"/>
            <a:ext cx="3812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・ピーク値が地表付近</a:t>
            </a:r>
            <a:r>
              <a:rPr kumimoji="1" lang="en-US" altLang="ja-JP" dirty="0"/>
              <a:t>(0.2m)</a:t>
            </a:r>
            <a:r>
              <a:rPr kumimoji="1" lang="ja-JP" altLang="en-US" dirty="0"/>
              <a:t>あたりにある</a:t>
            </a:r>
            <a:endParaRPr kumimoji="1" lang="en-US" altLang="ja-JP" dirty="0"/>
          </a:p>
          <a:p>
            <a:r>
              <a:rPr lang="ja-JP" altLang="en-US" dirty="0"/>
              <a:t>→このピークをやわらげる</a:t>
            </a:r>
            <a:endParaRPr lang="en-US" altLang="ja-JP" dirty="0"/>
          </a:p>
          <a:p>
            <a:r>
              <a:rPr kumimoji="1" lang="ja-JP" altLang="en-US" dirty="0"/>
              <a:t>：ガウシアンフィルタ</a:t>
            </a:r>
            <a:r>
              <a:rPr kumimoji="1" lang="en-US" altLang="ja-JP" dirty="0"/>
              <a:t>(</a:t>
            </a:r>
            <a:r>
              <a:rPr kumimoji="1" lang="ja-JP" altLang="en-US" dirty="0"/>
              <a:t>中心がピーク値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をかけて引く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EB399FD-19A5-33D2-B6DB-D948221CC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05215" y="1441530"/>
            <a:ext cx="3345251" cy="251799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8F0905-0D02-EC7D-9DA2-65CC9F217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435970" y="1468390"/>
            <a:ext cx="3305429" cy="249113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5DE82CA-F437-E422-FB18-643905953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4860" y="1370722"/>
            <a:ext cx="3449223" cy="26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2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4773E1-A122-35EF-85B6-41808373652B}"/>
              </a:ext>
            </a:extLst>
          </p:cNvPr>
          <p:cNvSpPr txBox="1"/>
          <p:nvPr/>
        </p:nvSpPr>
        <p:spPr>
          <a:xfrm>
            <a:off x="7553481" y="508071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C930C9-1428-B9C7-01C5-EA5762074611}"/>
              </a:ext>
            </a:extLst>
          </p:cNvPr>
          <p:cNvSpPr txBox="1"/>
          <p:nvPr/>
        </p:nvSpPr>
        <p:spPr>
          <a:xfrm>
            <a:off x="1590520" y="508071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5C705B-E353-ECC0-37B1-92C01C2CF740}"/>
              </a:ext>
            </a:extLst>
          </p:cNvPr>
          <p:cNvSpPr txBox="1"/>
          <p:nvPr/>
        </p:nvSpPr>
        <p:spPr>
          <a:xfrm>
            <a:off x="431800" y="6412746"/>
            <a:ext cx="1132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地表面</a:t>
            </a:r>
            <a:r>
              <a:rPr kumimoji="1" lang="en-US" altLang="ja-JP" dirty="0"/>
              <a:t>0.2m</a:t>
            </a:r>
            <a:r>
              <a:rPr kumimoji="1" lang="ja-JP" altLang="en-US" dirty="0"/>
              <a:t>付近の散乱強度が小さくなっている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8DAED7E-EA65-9D97-5B81-7071F3D9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7" t="8931" r="6392" b="51950"/>
          <a:stretch/>
        </p:blipFill>
        <p:spPr>
          <a:xfrm>
            <a:off x="353074" y="655605"/>
            <a:ext cx="11130794" cy="4201065"/>
          </a:xfrm>
          <a:prstGeom prst="rect">
            <a:avLst/>
          </a:prstGeom>
        </p:spPr>
      </p:pic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0C3B71-C41B-746A-6787-A03F65A0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3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EE651DC-1A2F-997A-CB80-80D17C1D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2192000" cy="428505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10D4CF-B00B-3EA8-9B06-750D2129FA28}"/>
              </a:ext>
            </a:extLst>
          </p:cNvPr>
          <p:cNvSpPr txBox="1"/>
          <p:nvPr/>
        </p:nvSpPr>
        <p:spPr>
          <a:xfrm>
            <a:off x="152400" y="26416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ガウシアンフィルタによる地表面反射除去の試み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E8A1E2-DCE4-11CE-C81A-1B741F7330EC}"/>
              </a:ext>
            </a:extLst>
          </p:cNvPr>
          <p:cNvSpPr txBox="1"/>
          <p:nvPr/>
        </p:nvSpPr>
        <p:spPr>
          <a:xfrm>
            <a:off x="1940560" y="6380480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0F866E-0299-2989-428B-EB897C044BFA}"/>
              </a:ext>
            </a:extLst>
          </p:cNvPr>
          <p:cNvSpPr txBox="1"/>
          <p:nvPr/>
        </p:nvSpPr>
        <p:spPr>
          <a:xfrm>
            <a:off x="7945120" y="6380480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フィルタをかけてないもの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6F4005-1A70-214C-B4C6-683168E8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61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E5F9D6-C964-48E8-2349-B14C17D6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7767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FDFE7-3E16-A7CD-EA4C-8E1198643B03}"/>
              </a:ext>
            </a:extLst>
          </p:cNvPr>
          <p:cNvSpPr txBox="1"/>
          <p:nvPr/>
        </p:nvSpPr>
        <p:spPr>
          <a:xfrm>
            <a:off x="526212" y="5546785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・線形表示した振幅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0ED23-133F-F55E-1CF3-63DE18AE178D}"/>
              </a:ext>
            </a:extLst>
          </p:cNvPr>
          <p:cNvSpPr txBox="1"/>
          <p:nvPr/>
        </p:nvSpPr>
        <p:spPr>
          <a:xfrm>
            <a:off x="4879676" y="5569789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dB</a:t>
            </a:r>
            <a:r>
              <a:rPr kumimoji="1" lang="ja-JP" altLang="en-US" dirty="0"/>
              <a:t>表示した振幅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0E0870-76AC-0F86-C53B-676F1A1DA499}"/>
              </a:ext>
            </a:extLst>
          </p:cNvPr>
          <p:cNvSpPr txBox="1"/>
          <p:nvPr/>
        </p:nvSpPr>
        <p:spPr>
          <a:xfrm>
            <a:off x="9069238" y="5541670"/>
            <a:ext cx="22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・位相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ACC32E36-F919-21EB-FEB2-94DE8D06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805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4AD5E2-1D24-BB42-4DBF-C3762569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6B6F18-C594-9CA6-54F0-69D79BF27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91"/>
            <a:ext cx="5299641" cy="317978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9BD1E-B5D7-CE3A-DC8E-CC1EFD174AE5}"/>
              </a:ext>
            </a:extLst>
          </p:cNvPr>
          <p:cNvSpPr txBox="1"/>
          <p:nvPr/>
        </p:nvSpPr>
        <p:spPr>
          <a:xfrm>
            <a:off x="518261" y="136525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BEF4019-383E-2817-C2E5-E52BE71CB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213"/>
            <a:ext cx="5365516" cy="321931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D63DAAC-3312-DD24-1B97-D43539A5C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33" y="3500976"/>
            <a:ext cx="5299641" cy="31797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3C708F-109D-486B-B1FB-1B842A319CEE}"/>
              </a:ext>
            </a:extLst>
          </p:cNvPr>
          <p:cNvSpPr txBox="1"/>
          <p:nvPr/>
        </p:nvSpPr>
        <p:spPr>
          <a:xfrm>
            <a:off x="4960845" y="3772657"/>
            <a:ext cx="16092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</a:t>
            </a:r>
            <a:r>
              <a:rPr kumimoji="1" lang="en-US" altLang="ja-JP" dirty="0"/>
              <a:t>10</a:t>
            </a:r>
            <a:r>
              <a:rPr kumimoji="1" lang="ja-JP" altLang="en-US" dirty="0"/>
              <a:t>点まで間引いた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点まで間引いた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C59AF1-3934-87D4-4694-C67E2DADD0DE}"/>
              </a:ext>
            </a:extLst>
          </p:cNvPr>
          <p:cNvSpPr txBox="1"/>
          <p:nvPr/>
        </p:nvSpPr>
        <p:spPr>
          <a:xfrm>
            <a:off x="5765467" y="627529"/>
            <a:ext cx="5198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・圧縮センシングのために計測点数を間引く</a:t>
            </a:r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x</a:t>
            </a:r>
            <a:r>
              <a:rPr lang="ja-JP" altLang="en-US" dirty="0"/>
              <a:t>座標</a:t>
            </a:r>
            <a:r>
              <a:rPr lang="en-US" altLang="ja-JP" dirty="0"/>
              <a:t>(60</a:t>
            </a:r>
            <a:r>
              <a:rPr lang="ja-JP" altLang="en-US" dirty="0"/>
              <a:t>点</a:t>
            </a:r>
            <a:r>
              <a:rPr lang="en-US" altLang="ja-JP" dirty="0"/>
              <a:t>)</a:t>
            </a:r>
            <a:r>
              <a:rPr kumimoji="1" lang="ja-JP" altLang="en-US" dirty="0"/>
              <a:t>をランダムに引いたものについて考える</a:t>
            </a:r>
            <a:endParaRPr kumimoji="1" lang="en-US" altLang="ja-JP" dirty="0"/>
          </a:p>
          <a:p>
            <a:r>
              <a:rPr lang="ja-JP" altLang="en-US" dirty="0"/>
              <a:t>：測定したデータから補間する</a:t>
            </a:r>
            <a:endParaRPr kumimoji="1" lang="en-US" altLang="ja-JP" dirty="0"/>
          </a:p>
        </p:txBody>
      </p:sp>
      <p:sp>
        <p:nvSpPr>
          <p:cNvPr id="13" name="矢印: 上 12">
            <a:extLst>
              <a:ext uri="{FF2B5EF4-FFF2-40B4-BE49-F238E27FC236}">
                <a16:creationId xmlns:a16="http://schemas.microsoft.com/office/drawing/2014/main" id="{4DF4E7D5-F533-725D-CD81-7E4B9D3C629B}"/>
              </a:ext>
            </a:extLst>
          </p:cNvPr>
          <p:cNvSpPr/>
          <p:nvPr/>
        </p:nvSpPr>
        <p:spPr>
          <a:xfrm>
            <a:off x="5158595" y="2510287"/>
            <a:ext cx="227309" cy="639563"/>
          </a:xfrm>
          <a:prstGeom prst="upArrow">
            <a:avLst>
              <a:gd name="adj1" fmla="val 4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45E2403-038B-3FF8-79A0-6393E10C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44480" y="2756130"/>
            <a:ext cx="268247" cy="65842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EB8290-A083-3A80-42D9-ACBF700BD0F3}"/>
              </a:ext>
            </a:extLst>
          </p:cNvPr>
          <p:cNvSpPr txBox="1"/>
          <p:nvPr/>
        </p:nvSpPr>
        <p:spPr>
          <a:xfrm>
            <a:off x="5063852" y="2137453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E0A897-D9C2-EE8B-3C75-8590DFF9BFDD}"/>
              </a:ext>
            </a:extLst>
          </p:cNvPr>
          <p:cNvSpPr txBox="1"/>
          <p:nvPr/>
        </p:nvSpPr>
        <p:spPr>
          <a:xfrm>
            <a:off x="5957830" y="2875310"/>
            <a:ext cx="9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</a:t>
            </a:r>
          </a:p>
        </p:txBody>
      </p:sp>
    </p:spTree>
    <p:extLst>
      <p:ext uri="{BB962C8B-B14F-4D97-AF65-F5344CB8AC3E}">
        <p14:creationId xmlns:p14="http://schemas.microsoft.com/office/powerpoint/2010/main" val="131261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9A6E43-0288-C74F-5C6A-A55E4ECC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0948"/>
            <a:ext cx="4566979" cy="274018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20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(1/3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4" y="3597214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676086" y="1759130"/>
            <a:ext cx="10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63" y="3428999"/>
            <a:ext cx="5896935" cy="353816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506660" y="5062305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5764636-9F9A-9CCA-9AF8-A3828635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19914"/>
            <a:ext cx="4566980" cy="27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45A69-B333-E5E6-50C6-56826F03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05950" cy="749300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改善案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D41094-5511-40F4-E899-A9613E5A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6BB513-EC55-CB1B-E19F-55DFD804C738}"/>
              </a:ext>
            </a:extLst>
          </p:cNvPr>
          <p:cNvSpPr txBox="1"/>
          <p:nvPr/>
        </p:nvSpPr>
        <p:spPr>
          <a:xfrm>
            <a:off x="838200" y="1438276"/>
            <a:ext cx="4933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・実際にシミュレーションしてみて比較する</a:t>
            </a:r>
            <a:endParaRPr kumimoji="1" lang="en-US" altLang="ja-JP" dirty="0"/>
          </a:p>
          <a:p>
            <a:r>
              <a:rPr kumimoji="1" lang="ja-JP" altLang="en-US" dirty="0"/>
              <a:t>・最終的には埋設物のモデリングをしたい</a:t>
            </a:r>
            <a:endParaRPr kumimoji="1" lang="en-US" altLang="ja-JP" dirty="0"/>
          </a:p>
          <a:p>
            <a:r>
              <a:rPr lang="ja-JP" altLang="en-US" dirty="0"/>
              <a:t>　→これにも役立ちそう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B4FB2E9-299E-4F54-D2BF-1A8D8DA1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4" y="1657349"/>
            <a:ext cx="5800725" cy="45558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5C31F9-175F-2673-0B65-E1B7F2B5EF99}"/>
              </a:ext>
            </a:extLst>
          </p:cNvPr>
          <p:cNvSpPr txBox="1"/>
          <p:nvPr/>
        </p:nvSpPr>
        <p:spPr>
          <a:xfrm>
            <a:off x="771526" y="3531841"/>
            <a:ext cx="53244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/>
              <a:t>OpenFDTD</a:t>
            </a:r>
            <a:r>
              <a:rPr lang="ja-JP" altLang="en-US" sz="2800" dirty="0"/>
              <a:t>を使う</a:t>
            </a:r>
            <a:endParaRPr lang="en-US" altLang="ja-JP" sz="2800" dirty="0"/>
          </a:p>
          <a:p>
            <a:endParaRPr kumimoji="1" lang="en-US" altLang="ja-JP" dirty="0"/>
          </a:p>
          <a:p>
            <a:r>
              <a:rPr kumimoji="1" lang="ja-JP" altLang="en-US" dirty="0"/>
              <a:t>・オープンソースの電磁界シミュレーター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FDTD</a:t>
            </a:r>
            <a:r>
              <a:rPr lang="ja-JP" altLang="en-US" dirty="0"/>
              <a:t>法</a:t>
            </a:r>
            <a:r>
              <a:rPr lang="en-US" altLang="ja-JP" dirty="0"/>
              <a:t>(</a:t>
            </a:r>
            <a:r>
              <a:rPr lang="ja-JP" altLang="en-US" dirty="0"/>
              <a:t>時間領域差分法</a:t>
            </a:r>
            <a:r>
              <a:rPr lang="en-US" altLang="ja-JP" dirty="0"/>
              <a:t>)</a:t>
            </a:r>
            <a:r>
              <a:rPr lang="ja-JP" altLang="en-US" dirty="0"/>
              <a:t>を用いて電磁界の</a:t>
            </a:r>
            <a:endParaRPr lang="en-US" altLang="ja-JP" dirty="0"/>
          </a:p>
          <a:p>
            <a:r>
              <a:rPr kumimoji="1" lang="ja-JP" altLang="en-US" dirty="0"/>
              <a:t>　伝搬の様子を可視化できる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2956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lang="en-US" altLang="ja-JP" dirty="0"/>
              <a:t>1</a:t>
            </a:r>
            <a:r>
              <a:rPr kumimoji="1" lang="en-US" altLang="ja-JP" dirty="0"/>
              <a:t>0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(1/6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64883" y="3656266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5AD6A99-E4F2-34BE-EABA-62F963BD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" y="965356"/>
            <a:ext cx="4484848" cy="269091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40" y="59052"/>
            <a:ext cx="5995356" cy="359721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506660" y="175913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782EC22-B9D5-2F5C-0627-A7B5FAA6F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167" y="4120659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2D36A9-B63D-4733-EEB6-E30AFDE9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37CCF6-9A9E-EA70-2FA8-65A7A645CEB7}"/>
              </a:ext>
            </a:extLst>
          </p:cNvPr>
          <p:cNvSpPr txBox="1"/>
          <p:nvPr/>
        </p:nvSpPr>
        <p:spPr>
          <a:xfrm>
            <a:off x="500332" y="379562"/>
            <a:ext cx="113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計測点数を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点</a:t>
            </a:r>
            <a:r>
              <a:rPr kumimoji="1" lang="en-US" altLang="ja-JP" dirty="0"/>
              <a:t>(1/12</a:t>
            </a:r>
            <a:r>
              <a:rPr kumimoji="1" lang="ja-JP" altLang="en-US" dirty="0"/>
              <a:t>にしたもの）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FE90F-5ADB-7448-6C8A-86A196A2ABB1}"/>
              </a:ext>
            </a:extLst>
          </p:cNvPr>
          <p:cNvSpPr txBox="1"/>
          <p:nvPr/>
        </p:nvSpPr>
        <p:spPr>
          <a:xfrm>
            <a:off x="1790762" y="3716163"/>
            <a:ext cx="12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補間なし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CA5C09-07CC-D602-34B5-C6F78BC6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-1"/>
            <a:ext cx="5995357" cy="35972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F9EEB5-8ADD-6D96-6D9B-1AFCB5DB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6" y="3470690"/>
            <a:ext cx="5896935" cy="35381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1C3FEE-20EF-6A6B-BD9E-F7FD69965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213"/>
            <a:ext cx="6108610" cy="36651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D35810-76B9-C250-388D-43A3FD07F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3" y="118949"/>
            <a:ext cx="5995356" cy="359721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F3E5D24-F0C5-50F1-9590-90E40FB37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5881"/>
            <a:ext cx="4566300" cy="273978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0123341-1C25-63AD-DAF3-227D140DF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7" y="3457832"/>
            <a:ext cx="6075213" cy="364512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511DF1C-D558-5BCB-548A-3D4A5E9C7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52" y="118949"/>
            <a:ext cx="5946927" cy="356815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7A81F8-A8FD-544B-A7F1-04880E6632E3}"/>
              </a:ext>
            </a:extLst>
          </p:cNvPr>
          <p:cNvSpPr txBox="1"/>
          <p:nvPr/>
        </p:nvSpPr>
        <p:spPr>
          <a:xfrm>
            <a:off x="5375523" y="5095731"/>
            <a:ext cx="12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a=100000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DF00D7-3794-D148-96AB-DAC50215949D}"/>
              </a:ext>
            </a:extLst>
          </p:cNvPr>
          <p:cNvSpPr txBox="1"/>
          <p:nvPr/>
        </p:nvSpPr>
        <p:spPr>
          <a:xfrm>
            <a:off x="5497920" y="1787490"/>
            <a:ext cx="11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a=10000</a:t>
            </a:r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28B35C4-CCC1-8EF4-30AB-8B12AF4B5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74" y="4063347"/>
            <a:ext cx="456630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85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AB10B94-E8CB-4EE8-9348-97C9510D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" y="196910"/>
            <a:ext cx="11086419" cy="666109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6401D7C-265B-2EAD-CFC2-51DC36F6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763C3CE4-F96F-595B-99F4-D1F9B67967AF}"/>
              </a:ext>
            </a:extLst>
          </p:cNvPr>
          <p:cNvSpPr/>
          <p:nvPr/>
        </p:nvSpPr>
        <p:spPr>
          <a:xfrm>
            <a:off x="1183109" y="4168698"/>
            <a:ext cx="845389" cy="49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5E59E3A-F6B5-BBE3-3C86-9CA98CAD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358" y="4456781"/>
            <a:ext cx="865707" cy="53039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0F3E1F-5BBE-D656-E6D3-A2065AC504B1}"/>
              </a:ext>
            </a:extLst>
          </p:cNvPr>
          <p:cNvSpPr txBox="1"/>
          <p:nvPr/>
        </p:nvSpPr>
        <p:spPr>
          <a:xfrm>
            <a:off x="1651155" y="3913535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kumimoji="1" lang="ja-JP" altLang="en-US" dirty="0"/>
              <a:t>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2025C2-4944-2B4B-9DC5-963C43742788}"/>
              </a:ext>
            </a:extLst>
          </p:cNvPr>
          <p:cNvSpPr txBox="1"/>
          <p:nvPr/>
        </p:nvSpPr>
        <p:spPr>
          <a:xfrm>
            <a:off x="1183109" y="5139244"/>
            <a:ext cx="7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深さ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750F16D-0243-CB6C-7B9B-8B6D312D0C78}"/>
              </a:ext>
            </a:extLst>
          </p:cNvPr>
          <p:cNvSpPr txBox="1"/>
          <p:nvPr/>
        </p:nvSpPr>
        <p:spPr>
          <a:xfrm>
            <a:off x="7375585" y="3743864"/>
            <a:ext cx="3907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軸について探索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/>
              <a:t>K_s</a:t>
            </a:r>
            <a:r>
              <a:rPr lang="ja-JP" altLang="en-US" dirty="0"/>
              <a:t>と</a:t>
            </a:r>
            <a:r>
              <a:rPr lang="en-US" altLang="ja-JP" dirty="0" err="1"/>
              <a:t>K_t</a:t>
            </a:r>
            <a:r>
              <a:rPr lang="ja-JP" altLang="en-US" dirty="0"/>
              <a:t>の内積をとる</a:t>
            </a:r>
            <a:endParaRPr kumimoji="1" lang="en-US" altLang="ja-JP" dirty="0"/>
          </a:p>
          <a:p>
            <a:r>
              <a:rPr lang="ja-JP" altLang="en-US" dirty="0"/>
              <a:t>→埋設物があると推定される</a:t>
            </a:r>
            <a:r>
              <a:rPr lang="en-US" altLang="ja-JP" dirty="0"/>
              <a:t>x</a:t>
            </a:r>
            <a:r>
              <a:rPr lang="ja-JP" altLang="en-US" dirty="0"/>
              <a:t>座標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3853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A5BAF8-3102-9199-0616-2B022CBD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0" y="564166"/>
            <a:ext cx="10489720" cy="629383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</a:t>
            </a:r>
            <a:r>
              <a:rPr lang="ja-JP" altLang="en-US" dirty="0"/>
              <a:t>元データ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7529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203128-9E80-08D6-19A9-609E875C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9" y="567874"/>
            <a:ext cx="10453777" cy="62722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EA0712-626D-0BC7-7783-31A813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096E2-5794-87A8-84AF-99AEDBA8605E}"/>
              </a:ext>
            </a:extLst>
          </p:cNvPr>
          <p:cNvSpPr txBox="1"/>
          <p:nvPr/>
        </p:nvSpPr>
        <p:spPr>
          <a:xfrm>
            <a:off x="258792" y="224287"/>
            <a:ext cx="5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モデルによる探索結果</a:t>
            </a:r>
            <a:r>
              <a:rPr lang="en-US" altLang="ja-JP" dirty="0"/>
              <a:t>(k=10)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E6972B-9039-8790-E137-E44296714838}"/>
              </a:ext>
            </a:extLst>
          </p:cNvPr>
          <p:cNvSpPr txBox="1"/>
          <p:nvPr/>
        </p:nvSpPr>
        <p:spPr>
          <a:xfrm>
            <a:off x="622540" y="1843950"/>
            <a:ext cx="1131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→</a:t>
            </a:r>
            <a:endParaRPr kumimoji="1" lang="en-US" altLang="ja-JP" sz="4000" dirty="0"/>
          </a:p>
          <a:p>
            <a:r>
              <a:rPr lang="ja-JP" altLang="en-US" sz="4000" dirty="0"/>
              <a:t>探索結果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B57E02-E3C9-D275-9CFF-71D5C23B452B}"/>
              </a:ext>
            </a:extLst>
          </p:cNvPr>
          <p:cNvSpPr txBox="1"/>
          <p:nvPr/>
        </p:nvSpPr>
        <p:spPr>
          <a:xfrm>
            <a:off x="6495690" y="408953"/>
            <a:ext cx="394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黒色付近にあると考えられる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303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FE30622-9490-5ACE-BC45-2CC141CB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35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1D682B3-625A-F016-47D3-B83BC7A06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6716" cy="399403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41D7F86-5D76-E82C-5E69-7AF0A54EF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4513"/>
            <a:ext cx="6872376" cy="41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D9ABC48-13D8-91F9-1E20-300D0076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80F7FA-54AE-75AA-5C49-BE0E4426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962"/>
            <a:ext cx="5333333" cy="4000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CC1523-40DA-92E6-8E91-B835F4C440BF}"/>
              </a:ext>
            </a:extLst>
          </p:cNvPr>
          <p:cNvSpPr txBox="1"/>
          <p:nvPr/>
        </p:nvSpPr>
        <p:spPr>
          <a:xfrm>
            <a:off x="448574" y="431321"/>
            <a:ext cx="885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二次元モデルでの探索</a:t>
            </a:r>
            <a:r>
              <a:rPr kumimoji="1" lang="en-US" altLang="ja-JP" dirty="0"/>
              <a:t>(</a:t>
            </a:r>
            <a:r>
              <a:rPr kumimoji="1" lang="ja-JP" altLang="en-US" dirty="0"/>
              <a:t>今井さんのやつを試してみる</a:t>
            </a:r>
            <a:r>
              <a:rPr kumimoji="1" lang="en-US" altLang="ja-JP" dirty="0"/>
              <a:t>)</a:t>
            </a:r>
          </a:p>
          <a:p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5BF3841-9DB9-A085-ED94-2F251D270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84" y="3273725"/>
            <a:ext cx="4440831" cy="33306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3EDB93-498A-D246-2B25-D01B5EE484E2}"/>
              </a:ext>
            </a:extLst>
          </p:cNvPr>
          <p:cNvSpPr txBox="1"/>
          <p:nvPr/>
        </p:nvSpPr>
        <p:spPr>
          <a:xfrm>
            <a:off x="155275" y="5469147"/>
            <a:ext cx="489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・円形モデルを使う</a:t>
            </a:r>
            <a:endParaRPr kumimoji="1" lang="en-US" altLang="ja-JP" dirty="0"/>
          </a:p>
          <a:p>
            <a:r>
              <a:rPr lang="ja-JP" altLang="en-US" dirty="0"/>
              <a:t>→</a:t>
            </a:r>
            <a:r>
              <a:rPr lang="en-US" altLang="ja-JP" dirty="0" err="1"/>
              <a:t>xy</a:t>
            </a:r>
            <a:r>
              <a:rPr lang="ja-JP" altLang="en-US" dirty="0"/>
              <a:t>平面上にモデルを動かして探索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373E3E8-719B-3AFE-6B77-FA654F7B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11" y="0"/>
            <a:ext cx="3936193" cy="33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3049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BEFFA7-D4F1-1156-B126-3D9BAC68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BBC812C-291C-135B-1F33-99FE1B2C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9" y="887430"/>
            <a:ext cx="4718713" cy="56514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4F35E45-2B1B-BB9E-8FB7-CB3DF3152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91" y="0"/>
            <a:ext cx="3851250" cy="35596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0C9B30B-5CD8-B22F-7A3C-8B7435427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18" y="3265181"/>
            <a:ext cx="3882487" cy="35928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1D605F-2C8C-4521-3C83-2011D946CF0A}"/>
              </a:ext>
            </a:extLst>
          </p:cNvPr>
          <p:cNvSpPr txBox="1"/>
          <p:nvPr/>
        </p:nvSpPr>
        <p:spPr>
          <a:xfrm>
            <a:off x="10605407" y="2008414"/>
            <a:ext cx="1273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普通にデータとったもの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8943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7C70A9-37AD-C2D4-7297-B95F51A0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BB4526-00B4-60A4-6720-9D4E5B532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" y="686932"/>
            <a:ext cx="3258205" cy="30114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DA2C85-6684-71F1-2999-74FA5914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17" y="660091"/>
            <a:ext cx="3326947" cy="30787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6A4699-7A18-9BE5-8C65-DBAC23B2A20C}"/>
              </a:ext>
            </a:extLst>
          </p:cNvPr>
          <p:cNvSpPr txBox="1"/>
          <p:nvPr/>
        </p:nvSpPr>
        <p:spPr>
          <a:xfrm>
            <a:off x="356504" y="136525"/>
            <a:ext cx="45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データをまばらな計測から補間したもの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2440F4-359B-0C4C-C7F9-DCF511D421D8}"/>
              </a:ext>
            </a:extLst>
          </p:cNvPr>
          <p:cNvSpPr txBox="1"/>
          <p:nvPr/>
        </p:nvSpPr>
        <p:spPr>
          <a:xfrm>
            <a:off x="797376" y="3880957"/>
            <a:ext cx="168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左図：地表面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6417F3-3335-B5AC-7D48-3B73B5284ACF}"/>
              </a:ext>
            </a:extLst>
          </p:cNvPr>
          <p:cNvSpPr txBox="1"/>
          <p:nvPr/>
        </p:nvSpPr>
        <p:spPr>
          <a:xfrm>
            <a:off x="4212380" y="3923088"/>
            <a:ext cx="18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図：パイプ深さ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255AD05-18E0-6AB7-7DEF-846B275CD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1" y="4566556"/>
            <a:ext cx="5822497" cy="186319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1AA10B-1291-20E4-0229-5E851AEF7B18}"/>
              </a:ext>
            </a:extLst>
          </p:cNvPr>
          <p:cNvSpPr txBox="1"/>
          <p:nvPr/>
        </p:nvSpPr>
        <p:spPr>
          <a:xfrm>
            <a:off x="7004957" y="4653643"/>
            <a:ext cx="4678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</a:t>
            </a:r>
            <a:r>
              <a:rPr kumimoji="1" lang="ja-JP" altLang="en-US" dirty="0"/>
              <a:t>は計測済みの座標の集合、Ｖは未計測のデータの集合。</a:t>
            </a:r>
            <a:endParaRPr kumimoji="1" lang="en-US" altLang="ja-JP" dirty="0"/>
          </a:p>
          <a:p>
            <a:r>
              <a:rPr lang="ja-JP" altLang="en-US" dirty="0"/>
              <a:t>Ｖのデータから振幅　　　　　位相</a:t>
            </a:r>
            <a:endParaRPr lang="en-US" altLang="ja-JP" dirty="0"/>
          </a:p>
          <a:p>
            <a:r>
              <a:rPr kumimoji="1" lang="ja-JP" altLang="en-US" dirty="0"/>
              <a:t>を補間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865E565-BB84-7B19-71A3-95395A0D1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236" r="77017" b="69256"/>
          <a:stretch/>
        </p:blipFill>
        <p:spPr>
          <a:xfrm>
            <a:off x="9176658" y="5156895"/>
            <a:ext cx="1069521" cy="4572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0DD0FFB-A150-A0BF-EEF4-78FA59DC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1378" r="75895" b="11051"/>
          <a:stretch/>
        </p:blipFill>
        <p:spPr>
          <a:xfrm>
            <a:off x="10786382" y="5062623"/>
            <a:ext cx="1134836" cy="51435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CCCDEE-4393-28A8-C917-BA7F78064DD5}"/>
              </a:ext>
            </a:extLst>
          </p:cNvPr>
          <p:cNvSpPr txBox="1"/>
          <p:nvPr/>
        </p:nvSpPr>
        <p:spPr>
          <a:xfrm>
            <a:off x="7225393" y="1428750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・パイプの位置近くに反応が見られる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329B37-0615-05F7-E16F-44B530F430B9}"/>
              </a:ext>
            </a:extLst>
          </p:cNvPr>
          <p:cNvSpPr txBox="1"/>
          <p:nvPr/>
        </p:nvSpPr>
        <p:spPr>
          <a:xfrm>
            <a:off x="4637735" y="6538912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960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8241EEC-0527-1FCE-EA3E-D28A2E56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03DED6F-5F3D-3D75-4C04-F6FA50421C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930275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FDTD</a:t>
            </a:r>
            <a:r>
              <a:rPr kumimoji="1" lang="ja-JP" altLang="en-US" sz="2800" dirty="0"/>
              <a:t>法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時間領域差分法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91FCE9-2EEE-361A-B18C-BDE44D540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90" y="1295400"/>
            <a:ext cx="3126138" cy="205771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B9E9E-404A-D257-6A69-E0256EF29C3B}"/>
              </a:ext>
            </a:extLst>
          </p:cNvPr>
          <p:cNvSpPr txBox="1"/>
          <p:nvPr/>
        </p:nvSpPr>
        <p:spPr>
          <a:xfrm>
            <a:off x="838200" y="1409855"/>
            <a:ext cx="638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・マクスウェル方程式の微分形式を時間領域と周波数領域</a:t>
            </a:r>
            <a:endParaRPr kumimoji="1" lang="en-US" altLang="ja-JP" dirty="0"/>
          </a:p>
          <a:p>
            <a:r>
              <a:rPr lang="ja-JP" altLang="en-US" dirty="0"/>
              <a:t>　で離散化して電磁界の時間変化を求める</a:t>
            </a:r>
            <a:endParaRPr lang="en-US" altLang="ja-JP" dirty="0"/>
          </a:p>
          <a:p>
            <a:r>
              <a:rPr kumimoji="1" lang="ja-JP" altLang="en-US" dirty="0"/>
              <a:t>・電磁界シミュレーションでよく使われる手法</a:t>
            </a:r>
            <a:endParaRPr kumimoji="1" lang="en-US" altLang="ja-JP" dirty="0"/>
          </a:p>
          <a:p>
            <a:r>
              <a:rPr lang="ja-JP" altLang="en-US" dirty="0"/>
              <a:t>・有限の大きさの計算領域を考え、多数のセルに分割する</a:t>
            </a:r>
            <a:endParaRPr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2EBD2F1-6E49-069A-F377-B6EF5F6C3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6393"/>
            <a:ext cx="5629275" cy="346504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B5CD9FE-58BD-E7A5-2C58-14D83B758754}"/>
              </a:ext>
            </a:extLst>
          </p:cNvPr>
          <p:cNvSpPr txBox="1"/>
          <p:nvPr/>
        </p:nvSpPr>
        <p:spPr>
          <a:xfrm>
            <a:off x="838200" y="6371436"/>
            <a:ext cx="481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https://qiita.com/atily17/items/aeff9e1c4609e33f2d72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24777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FF7116-89C0-DEBD-2EEC-FD73855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CD48326-C886-1C23-8F33-825B3F8F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75" y="1579788"/>
            <a:ext cx="3923620" cy="9776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1664B7-AD2C-5D55-C641-40A84519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3033025"/>
            <a:ext cx="2993571" cy="7919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DCE22E-3C9B-4CEF-E968-D7E1DE13A2F4}"/>
              </a:ext>
            </a:extLst>
          </p:cNvPr>
          <p:cNvSpPr txBox="1"/>
          <p:nvPr/>
        </p:nvSpPr>
        <p:spPr>
          <a:xfrm>
            <a:off x="840921" y="269421"/>
            <a:ext cx="624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補間データの更新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C4B467-E629-8C0E-567B-68E65029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13" y="4246554"/>
            <a:ext cx="6463302" cy="6463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995D7-3DA0-3526-8222-E07EA625BE68}"/>
              </a:ext>
            </a:extLst>
          </p:cNvPr>
          <p:cNvSpPr txBox="1"/>
          <p:nvPr/>
        </p:nvSpPr>
        <p:spPr>
          <a:xfrm>
            <a:off x="767441" y="930729"/>
            <a:ext cx="70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・評価関数          が小さくなるように 補間データを更新する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FCC2BB8-AE3B-7471-39DD-1333E1FD91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3901" r="77610" b="29038"/>
          <a:stretch/>
        </p:blipFill>
        <p:spPr>
          <a:xfrm>
            <a:off x="1977492" y="909245"/>
            <a:ext cx="633344" cy="40005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FF74653-83B3-8D8B-3542-5C2B7D930E95}"/>
              </a:ext>
            </a:extLst>
          </p:cNvPr>
          <p:cNvSpPr txBox="1"/>
          <p:nvPr/>
        </p:nvSpPr>
        <p:spPr>
          <a:xfrm>
            <a:off x="1905338" y="2566607"/>
            <a:ext cx="456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補間データ　　について</a:t>
            </a:r>
            <a:r>
              <a:rPr kumimoji="1" lang="en-US" altLang="ja-JP" dirty="0"/>
              <a:t>gradient</a:t>
            </a:r>
            <a:r>
              <a:rPr kumimoji="1" lang="ja-JP" altLang="en-US" dirty="0"/>
              <a:t>を求める　　　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395B258-F199-C777-73B7-BE0F71EE3D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5" t="8592" r="7716" b="25939"/>
          <a:stretch/>
        </p:blipFill>
        <p:spPr>
          <a:xfrm>
            <a:off x="3165022" y="2617514"/>
            <a:ext cx="394607" cy="26363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58B9D1C-0F0A-A424-9F20-1884DB8815FC}"/>
              </a:ext>
            </a:extLst>
          </p:cNvPr>
          <p:cNvSpPr txBox="1"/>
          <p:nvPr/>
        </p:nvSpPr>
        <p:spPr>
          <a:xfrm>
            <a:off x="2193470" y="3876426"/>
            <a:ext cx="38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ステップ幅を用いて更新を行う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9A2240-069E-0521-B190-B0028CC9C64E}"/>
              </a:ext>
            </a:extLst>
          </p:cNvPr>
          <p:cNvSpPr txBox="1"/>
          <p:nvPr/>
        </p:nvSpPr>
        <p:spPr>
          <a:xfrm>
            <a:off x="1977492" y="5371707"/>
            <a:ext cx="610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</a:t>
            </a:r>
            <a:r>
              <a:rPr kumimoji="1" lang="en-US" altLang="ja-JP" dirty="0"/>
              <a:t>α</a:t>
            </a:r>
            <a:r>
              <a:rPr lang="ja-JP" altLang="en-US" dirty="0"/>
              <a:t>はアルミホの条件から導出</a:t>
            </a:r>
            <a:endParaRPr lang="en-US" altLang="ja-JP" dirty="0"/>
          </a:p>
          <a:p>
            <a:r>
              <a:rPr kumimoji="1" lang="ja-JP" altLang="en-US" dirty="0"/>
              <a:t>更新ごとの</a:t>
            </a:r>
            <a:r>
              <a:rPr lang="en-US" altLang="ja-JP" dirty="0"/>
              <a:t>h</a:t>
            </a:r>
            <a:r>
              <a:rPr lang="ja-JP" altLang="en-US" dirty="0"/>
              <a:t>の値を</a:t>
            </a:r>
            <a:r>
              <a:rPr lang="en-US" altLang="ja-JP" dirty="0" err="1"/>
              <a:t>xy</a:t>
            </a:r>
            <a:r>
              <a:rPr lang="ja-JP" altLang="en-US" dirty="0"/>
              <a:t>平面についてプロットしてみる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9B4944-E6AE-B418-558C-3F8D9582D798}"/>
              </a:ext>
            </a:extLst>
          </p:cNvPr>
          <p:cNvSpPr txBox="1"/>
          <p:nvPr/>
        </p:nvSpPr>
        <p:spPr>
          <a:xfrm>
            <a:off x="1905338" y="6305050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1366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D0F47B-DB71-A6AC-EB83-68306A98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3BB8BE-2828-06D7-963F-EE098048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8" y="975632"/>
            <a:ext cx="8115027" cy="40701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5D9B53-C693-0FC4-AE14-FEBE3CCB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8" y="569630"/>
            <a:ext cx="1690018" cy="15367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D005E47-A9BB-0445-2706-7714CD634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54" t="10562" r="13263" b="42199"/>
          <a:stretch/>
        </p:blipFill>
        <p:spPr>
          <a:xfrm flipH="1">
            <a:off x="7913111" y="975632"/>
            <a:ext cx="4138177" cy="239926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F9E0FD2-373A-F4A7-021A-A4D7FF099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111" y="3374894"/>
            <a:ext cx="3815443" cy="3530777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5C9D23BB-A9E9-B055-65A4-0BBAAAC81464}"/>
              </a:ext>
            </a:extLst>
          </p:cNvPr>
          <p:cNvSpPr/>
          <p:nvPr/>
        </p:nvSpPr>
        <p:spPr>
          <a:xfrm>
            <a:off x="4972050" y="2522764"/>
            <a:ext cx="661308" cy="4245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D4B39E7-0FF8-AA87-2E9F-A76832BEF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938" y="4545910"/>
            <a:ext cx="737680" cy="49991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7DE1090-BAB1-8939-BEBB-7C20BACB49E8}"/>
              </a:ext>
            </a:extLst>
          </p:cNvPr>
          <p:cNvSpPr txBox="1"/>
          <p:nvPr/>
        </p:nvSpPr>
        <p:spPr>
          <a:xfrm>
            <a:off x="463446" y="163388"/>
            <a:ext cx="503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</a:t>
            </a:r>
            <a:r>
              <a:rPr kumimoji="1" lang="ja-JP" altLang="en-US" dirty="0"/>
              <a:t>について</a:t>
            </a:r>
            <a:r>
              <a:rPr lang="en-US" altLang="ja-JP" dirty="0" err="1"/>
              <a:t>xy</a:t>
            </a:r>
            <a:r>
              <a:rPr lang="ja-JP" altLang="en-US" dirty="0"/>
              <a:t>平面にプロットしたもの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1D46C09-6442-1DF6-55AF-8A36C3180070}"/>
              </a:ext>
            </a:extLst>
          </p:cNvPr>
          <p:cNvSpPr txBox="1"/>
          <p:nvPr/>
        </p:nvSpPr>
        <p:spPr>
          <a:xfrm>
            <a:off x="1175657" y="5372100"/>
            <a:ext cx="5886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・左、右、左下が</a:t>
            </a:r>
            <a:r>
              <a:rPr lang="en-US" altLang="ja-JP" dirty="0"/>
              <a:t>s</a:t>
            </a:r>
            <a:r>
              <a:rPr lang="ja-JP" altLang="en-US" dirty="0"/>
              <a:t>の更新</a:t>
            </a:r>
            <a:r>
              <a:rPr lang="en-US" altLang="ja-JP" dirty="0"/>
              <a:t>0,1,2</a:t>
            </a:r>
            <a:r>
              <a:rPr lang="ja-JP" altLang="en-US" dirty="0"/>
              <a:t>回目の図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h</a:t>
            </a:r>
            <a:r>
              <a:rPr kumimoji="1" lang="ja-JP" altLang="en-US" dirty="0"/>
              <a:t>が</a:t>
            </a:r>
            <a:r>
              <a:rPr lang="ja-JP" altLang="en-US" dirty="0"/>
              <a:t>大きいところに目標物があると考えられる</a:t>
            </a:r>
            <a:endParaRPr lang="en-US" altLang="ja-JP" dirty="0"/>
          </a:p>
          <a:p>
            <a:r>
              <a:rPr kumimoji="1" lang="ja-JP" altLang="en-US" dirty="0"/>
              <a:t>→右図</a:t>
            </a:r>
            <a:r>
              <a:rPr kumimoji="1" lang="en-US" altLang="ja-JP" dirty="0"/>
              <a:t>(</a:t>
            </a:r>
            <a:r>
              <a:rPr kumimoji="1" lang="ja-JP" altLang="en-US" dirty="0"/>
              <a:t>初期の補間データ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の埋設物位置と対応している</a:t>
            </a:r>
            <a:endParaRPr kumimoji="1" lang="en-US" altLang="ja-JP" dirty="0"/>
          </a:p>
          <a:p>
            <a:r>
              <a:rPr lang="ja-JP" altLang="en-US" dirty="0"/>
              <a:t>黒白図は各更新で最も</a:t>
            </a:r>
            <a:r>
              <a:rPr lang="en-US" altLang="ja-JP" dirty="0"/>
              <a:t>h</a:t>
            </a:r>
            <a:r>
              <a:rPr lang="ja-JP" altLang="en-US" dirty="0"/>
              <a:t>が大きかった場所</a:t>
            </a:r>
            <a:endParaRPr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全更新時で一致している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868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FDDC49-102A-EDE3-C8FA-6F4E41C5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FCB87A-640C-3536-5DAC-965482153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562939"/>
            <a:ext cx="4314492" cy="323586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C3A1DB-3F2A-798A-F67A-6B6D14159BAF}"/>
              </a:ext>
            </a:extLst>
          </p:cNvPr>
          <p:cNvSpPr txBox="1"/>
          <p:nvPr/>
        </p:nvSpPr>
        <p:spPr>
          <a:xfrm>
            <a:off x="495300" y="323850"/>
            <a:ext cx="633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パイプ向けモデル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9D1C1D8-7789-F7A9-2A7F-9AECD4E7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5" y="3712364"/>
            <a:ext cx="4252580" cy="323586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6AF56B2-81FD-BA00-F712-362BCD774BB0}"/>
              </a:ext>
            </a:extLst>
          </p:cNvPr>
          <p:cNvSpPr txBox="1"/>
          <p:nvPr/>
        </p:nvSpPr>
        <p:spPr>
          <a:xfrm>
            <a:off x="5154387" y="4360640"/>
            <a:ext cx="5331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・向きがあることを考慮したモデルにしたい</a:t>
            </a:r>
            <a:endParaRPr kumimoji="1" lang="en-US" altLang="ja-JP" dirty="0"/>
          </a:p>
          <a:p>
            <a:r>
              <a:rPr lang="ja-JP" altLang="en-US" dirty="0"/>
              <a:t>→長方形を仮定している</a:t>
            </a:r>
            <a:endParaRPr kumimoji="1" lang="en-US" altLang="ja-JP" dirty="0"/>
          </a:p>
          <a:p>
            <a:r>
              <a:rPr kumimoji="1" lang="ja-JP" altLang="en-US" dirty="0"/>
              <a:t>・モデル縦横両方について</a:t>
            </a:r>
            <a:endParaRPr kumimoji="1" lang="en-US" altLang="ja-JP" dirty="0"/>
          </a:p>
          <a:p>
            <a:r>
              <a:rPr lang="ja-JP" altLang="en-US" dirty="0"/>
              <a:t>探索を行う</a:t>
            </a:r>
            <a:endParaRPr lang="en-US" altLang="ja-JP" dirty="0"/>
          </a:p>
          <a:p>
            <a:r>
              <a:rPr kumimoji="1" lang="ja-JP" altLang="en-US" dirty="0"/>
              <a:t>縦：パイプと平行</a:t>
            </a:r>
            <a:endParaRPr kumimoji="1" lang="en-US" altLang="ja-JP" dirty="0"/>
          </a:p>
          <a:p>
            <a:r>
              <a:rPr lang="ja-JP" altLang="en-US" dirty="0"/>
              <a:t>横：パイプと垂直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E7EE81F-DFF7-6BFB-107C-ECD1C0A8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215" y="693182"/>
            <a:ext cx="5576537" cy="32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BD0ABA-8F43-9F70-821E-89D04B17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E87AD3-B2A2-D609-C69A-AE3D4AE75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796962"/>
            <a:ext cx="11587843" cy="58120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965E77-394F-45F3-FB31-2755272C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454" y="895018"/>
            <a:ext cx="1849659" cy="168192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14BCF-2364-845D-EA31-70B99B1E5CD6}"/>
              </a:ext>
            </a:extLst>
          </p:cNvPr>
          <p:cNvSpPr txBox="1"/>
          <p:nvPr/>
        </p:nvSpPr>
        <p:spPr>
          <a:xfrm>
            <a:off x="913014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パイプと同じ向き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56A752-1219-D119-2B56-D9A6BF4DA634}"/>
              </a:ext>
            </a:extLst>
          </p:cNvPr>
          <p:cNvSpPr txBox="1"/>
          <p:nvPr/>
        </p:nvSpPr>
        <p:spPr>
          <a:xfrm>
            <a:off x="1413088" y="6060715"/>
            <a:ext cx="761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・白黒図が違うところを指してしまっている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場所検知としては失敗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・パイプと同じ向きにしてるだけあって多少は近い</a:t>
            </a:r>
          </a:p>
        </p:txBody>
      </p:sp>
    </p:spTree>
    <p:extLst>
      <p:ext uri="{BB962C8B-B14F-4D97-AF65-F5344CB8AC3E}">
        <p14:creationId xmlns:p14="http://schemas.microsoft.com/office/powerpoint/2010/main" val="1474846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E658E2-ADD1-35BA-4253-CDEA1850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102A8B-CFC5-8024-36F4-8161FF16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1" y="1340223"/>
            <a:ext cx="10281557" cy="53812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14D9A8F-ABD7-F894-27C1-28E25505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5" y="1013828"/>
            <a:ext cx="1491341" cy="135609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933ADE-B52E-152A-A57E-2DA13A08ECDB}"/>
              </a:ext>
            </a:extLst>
          </p:cNvPr>
          <p:cNvSpPr txBox="1"/>
          <p:nvPr/>
        </p:nvSpPr>
        <p:spPr>
          <a:xfrm>
            <a:off x="1001486" y="429053"/>
            <a:ext cx="6192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横</a:t>
            </a:r>
            <a:r>
              <a:rPr kumimoji="1" lang="en-US" altLang="ja-JP" sz="3200" dirty="0"/>
              <a:t>version(</a:t>
            </a:r>
            <a:r>
              <a:rPr kumimoji="1" lang="ja-JP" altLang="en-US" sz="3200" dirty="0"/>
              <a:t>パイプと垂直な向き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BA3B99-AD74-E605-102A-9F508573845F}"/>
              </a:ext>
            </a:extLst>
          </p:cNvPr>
          <p:cNvSpPr txBox="1"/>
          <p:nvPr/>
        </p:nvSpPr>
        <p:spPr>
          <a:xfrm>
            <a:off x="7649936" y="4294415"/>
            <a:ext cx="349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・パイプの位置と全然違うところに反応してしまっている</a:t>
            </a:r>
            <a:endParaRPr kumimoji="1" lang="en-US" altLang="ja-JP" dirty="0"/>
          </a:p>
          <a:p>
            <a:r>
              <a:rPr lang="ja-JP" altLang="en-US" dirty="0"/>
              <a:t>・向きを揃えることの重要性</a:t>
            </a:r>
            <a:endParaRPr lang="en-US" altLang="ja-JP" dirty="0"/>
          </a:p>
          <a:p>
            <a:r>
              <a:rPr kumimoji="1" lang="ja-JP" altLang="en-US" dirty="0"/>
              <a:t>・原因模索中</a:t>
            </a:r>
          </a:p>
        </p:txBody>
      </p:sp>
    </p:spTree>
    <p:extLst>
      <p:ext uri="{BB962C8B-B14F-4D97-AF65-F5344CB8AC3E}">
        <p14:creationId xmlns:p14="http://schemas.microsoft.com/office/powerpoint/2010/main" val="4021684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D2E23C-C6D2-5353-220B-1FE97426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E82E5F-72CD-8981-2DAE-2C188EFE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4" y="552332"/>
            <a:ext cx="4499238" cy="523082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AC08DA-2884-EEFA-08EB-0DE9B442B900}"/>
              </a:ext>
            </a:extLst>
          </p:cNvPr>
          <p:cNvSpPr txBox="1"/>
          <p:nvPr/>
        </p:nvSpPr>
        <p:spPr>
          <a:xfrm>
            <a:off x="5855511" y="979714"/>
            <a:ext cx="541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・円形なためパイプ中心から外れるほど</a:t>
            </a:r>
            <a:endParaRPr kumimoji="1" lang="en-US" altLang="ja-JP" dirty="0"/>
          </a:p>
          <a:p>
            <a:r>
              <a:rPr lang="ja-JP" altLang="en-US" dirty="0"/>
              <a:t>　電磁波が返ってにくい？</a:t>
            </a:r>
            <a:endParaRPr lang="en-US" altLang="ja-JP" dirty="0"/>
          </a:p>
          <a:p>
            <a:r>
              <a:rPr kumimoji="1" lang="ja-JP" altLang="en-US" dirty="0"/>
              <a:t>・そのため長方形で内部外部ではっきり区別するのではなく</a:t>
            </a:r>
            <a:r>
              <a:rPr lang="ja-JP" altLang="en-US" dirty="0"/>
              <a:t>徐々に変化するものと考える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DAC4C2-D24F-182C-D370-7344E4408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14" y="2953431"/>
            <a:ext cx="4030435" cy="30228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203AD2E-B05F-2B00-B4AE-7220A9D6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65" y="2677886"/>
            <a:ext cx="3145866" cy="341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01E2C4-0545-F82E-F50D-6E2AD91F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5C4973-1A6E-47E0-9BB0-3B4DD13D8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5192"/>
            <a:ext cx="4384221" cy="32881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45D6C07-F636-9467-8ED6-929A3A24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9834"/>
            <a:ext cx="4384221" cy="32881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8AF4F0-A4C4-6A2F-FAB7-7A687203A4DE}"/>
              </a:ext>
            </a:extLst>
          </p:cNvPr>
          <p:cNvSpPr txBox="1"/>
          <p:nvPr/>
        </p:nvSpPr>
        <p:spPr>
          <a:xfrm>
            <a:off x="408214" y="122464"/>
            <a:ext cx="462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・パイプモデル</a:t>
            </a:r>
            <a:r>
              <a:rPr kumimoji="1" lang="en-US" altLang="ja-JP" dirty="0"/>
              <a:t>2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E472D0-1772-F6EC-0672-53A3F8778608}"/>
              </a:ext>
            </a:extLst>
          </p:cNvPr>
          <p:cNvSpPr txBox="1"/>
          <p:nvPr/>
        </p:nvSpPr>
        <p:spPr>
          <a:xfrm>
            <a:off x="5747657" y="1061357"/>
            <a:ext cx="531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・長方形モデルを改良して</a:t>
            </a:r>
            <a:endParaRPr kumimoji="1" lang="en-US" altLang="ja-JP" dirty="0"/>
          </a:p>
          <a:p>
            <a:r>
              <a:rPr lang="ja-JP" altLang="en-US" dirty="0"/>
              <a:t>　段階的に散乱強度が変わることに対応させる</a:t>
            </a:r>
            <a:endParaRPr lang="en-US" altLang="ja-JP" dirty="0"/>
          </a:p>
          <a:p>
            <a:r>
              <a:rPr lang="ja-JP" altLang="en-US" dirty="0"/>
              <a:t>・パイプ中心、パイプ側面、外部で</a:t>
            </a:r>
            <a:endParaRPr lang="en-US" altLang="ja-JP" dirty="0"/>
          </a:p>
          <a:p>
            <a:r>
              <a:rPr lang="ja-JP" altLang="en-US" dirty="0"/>
              <a:t>　それぞれ一様であると仮定を変更する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68B6195-8B06-DCCC-5CFB-FE16514C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61" y="3332362"/>
            <a:ext cx="2974155" cy="34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85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449567-F9B1-093B-086B-72EF024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4162AA-7F7D-0F43-8467-444972FA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02" y="1338943"/>
            <a:ext cx="9932459" cy="49249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4F704B-DA22-C9B9-7D82-7015D206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57" y="895018"/>
            <a:ext cx="1971029" cy="17922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8F1B0C-99BF-CBBA-2643-53BD1783A3FA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縦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ED9C9F-D041-D535-307D-FEF1E015D782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</p:spTree>
    <p:extLst>
      <p:ext uri="{BB962C8B-B14F-4D97-AF65-F5344CB8AC3E}">
        <p14:creationId xmlns:p14="http://schemas.microsoft.com/office/powerpoint/2010/main" val="439649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7019E-19B9-3DE4-8D1C-CBF27249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E211FD6-5D9C-E52F-EBAC-E967A6E66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31" y="1216479"/>
            <a:ext cx="9767803" cy="48432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228B81D-F7E9-A151-8CDD-00A48F9D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42" y="774047"/>
            <a:ext cx="2038459" cy="18535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20756C-124E-77C1-BE76-D020D96F7769}"/>
              </a:ext>
            </a:extLst>
          </p:cNvPr>
          <p:cNvSpPr txBox="1"/>
          <p:nvPr/>
        </p:nvSpPr>
        <p:spPr>
          <a:xfrm>
            <a:off x="938893" y="310243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横</a:t>
            </a:r>
            <a:r>
              <a:rPr kumimoji="1" lang="en-US" altLang="ja-JP" sz="3200" dirty="0"/>
              <a:t>version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82EFBF-923A-5FF8-0484-C5A31E2F86D8}"/>
              </a:ext>
            </a:extLst>
          </p:cNvPr>
          <p:cNvSpPr txBox="1"/>
          <p:nvPr/>
        </p:nvSpPr>
        <p:spPr>
          <a:xfrm>
            <a:off x="367393" y="3311551"/>
            <a:ext cx="18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あまり変化なし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1884F3-7A0C-5A16-AFB0-3FDFFC479CFF}"/>
              </a:ext>
            </a:extLst>
          </p:cNvPr>
          <p:cNvSpPr txBox="1"/>
          <p:nvPr/>
        </p:nvSpPr>
        <p:spPr>
          <a:xfrm>
            <a:off x="8531679" y="4049486"/>
            <a:ext cx="315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もう一回手法を見直す</a:t>
            </a:r>
            <a:endParaRPr kumimoji="1" lang="en-US" altLang="ja-JP" dirty="0"/>
          </a:p>
          <a:p>
            <a:r>
              <a:rPr lang="ja-JP" altLang="en-US" dirty="0"/>
              <a:t>もっと段階を細かくする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0844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9B3FF-E3A7-638C-FAAB-4D774E37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49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E9AD4D-584A-F28B-059D-BED2309A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7" y="2652566"/>
            <a:ext cx="11578333" cy="338202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83C62A-9F44-4991-904C-3349B6C9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312"/>
            <a:ext cx="2270593" cy="20646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1B3BAF-B6F6-8CAE-A6DC-AC7263CEF129}"/>
              </a:ext>
            </a:extLst>
          </p:cNvPr>
          <p:cNvSpPr txBox="1"/>
          <p:nvPr/>
        </p:nvSpPr>
        <p:spPr>
          <a:xfrm>
            <a:off x="613667" y="693964"/>
            <a:ext cx="892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周波数を間引かないで行った</a:t>
            </a:r>
            <a:r>
              <a:rPr kumimoji="1" lang="en-US" altLang="ja-JP" dirty="0"/>
              <a:t>version</a:t>
            </a:r>
          </a:p>
          <a:p>
            <a:r>
              <a:rPr lang="ja-JP" altLang="en-US" dirty="0"/>
              <a:t>円形モデル</a:t>
            </a:r>
            <a:r>
              <a:rPr lang="en-US" altLang="ja-JP" dirty="0"/>
              <a:t>(r=7 t=3)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538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269BDD-228B-4040-9E61-0CBB3AAE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027950"/>
            <a:ext cx="4086225" cy="35964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2F2950-9E19-AAF7-95B5-CD5FD5DFB024}"/>
              </a:ext>
            </a:extLst>
          </p:cNvPr>
          <p:cNvSpPr txBox="1"/>
          <p:nvPr/>
        </p:nvSpPr>
        <p:spPr>
          <a:xfrm>
            <a:off x="600075" y="533400"/>
            <a:ext cx="521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</a:t>
            </a:r>
            <a:r>
              <a:rPr lang="ja-JP" altLang="en-US" sz="2400" dirty="0"/>
              <a:t>つのセルに対して</a:t>
            </a:r>
            <a:r>
              <a:rPr lang="en-US" altLang="ja-JP" sz="2400" dirty="0"/>
              <a:t>...</a:t>
            </a:r>
            <a:endParaRPr kumimoji="1" lang="ja-JP" altLang="en-US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EACB61B-919D-DAB3-37AC-A2D859AA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3" y="1156018"/>
            <a:ext cx="2771775" cy="83859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589C5-1617-0203-E452-623FF68373A0}"/>
              </a:ext>
            </a:extLst>
          </p:cNvPr>
          <p:cNvSpPr txBox="1"/>
          <p:nvPr/>
        </p:nvSpPr>
        <p:spPr>
          <a:xfrm>
            <a:off x="5105401" y="1476375"/>
            <a:ext cx="138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差分近似：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5299513-9B40-C57F-C816-AEAB4B2E1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1" y="2176254"/>
            <a:ext cx="2952857" cy="9222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B0F237-5D66-6C69-0CCA-FFAFCBE3FF3B}"/>
              </a:ext>
            </a:extLst>
          </p:cNvPr>
          <p:cNvSpPr txBox="1"/>
          <p:nvPr/>
        </p:nvSpPr>
        <p:spPr>
          <a:xfrm>
            <a:off x="5029200" y="3429000"/>
            <a:ext cx="44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マクスウェル方程式から</a:t>
            </a:r>
            <a:r>
              <a:rPr lang="en-US" altLang="ja-JP" dirty="0"/>
              <a:t>...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917DD4D-E981-40E0-7134-60460BB35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4128879"/>
            <a:ext cx="6086474" cy="140501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7F44FB0-7B5E-999D-C161-21D916872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993211"/>
            <a:ext cx="6276974" cy="169979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2B9950-B30C-7E72-38EB-D2827088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340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E60E75-09E8-085E-8AB1-94D9FD24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23B714-900B-2B4F-3698-752763B1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28" y="1182265"/>
            <a:ext cx="10575471" cy="53042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EB4E751-DCEE-46E1-EC46-DD48C9DE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66" y="1182265"/>
            <a:ext cx="2051926" cy="18658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D3899-5B61-E114-EF8D-D6FA40F6B078}"/>
              </a:ext>
            </a:extLst>
          </p:cNvPr>
          <p:cNvSpPr txBox="1"/>
          <p:nvPr/>
        </p:nvSpPr>
        <p:spPr>
          <a:xfrm>
            <a:off x="726621" y="302079"/>
            <a:ext cx="56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3832926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BE147D-858C-367B-C6DE-DC44729D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51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124A0-1078-33B9-3BC7-DDCD6BE1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42" y="1709432"/>
            <a:ext cx="9992858" cy="50120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59DC53E-95E8-EF14-5958-96E4F400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64" y="1507651"/>
            <a:ext cx="2310493" cy="21009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BAF29A-12C4-DE9F-36F8-49B065E301D6}"/>
              </a:ext>
            </a:extLst>
          </p:cNvPr>
          <p:cNvSpPr txBox="1"/>
          <p:nvPr/>
        </p:nvSpPr>
        <p:spPr>
          <a:xfrm>
            <a:off x="873579" y="547007"/>
            <a:ext cx="595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円形モデル</a:t>
            </a:r>
          </a:p>
        </p:txBody>
      </p:sp>
    </p:spTree>
    <p:extLst>
      <p:ext uri="{BB962C8B-B14F-4D97-AF65-F5344CB8AC3E}">
        <p14:creationId xmlns:p14="http://schemas.microsoft.com/office/powerpoint/2010/main" val="146491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DEE2932-1593-56B8-517C-F5B9D792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250790-4B15-F388-3E13-7FA9D04A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86" y="1313301"/>
            <a:ext cx="10314214" cy="51732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F00FAC-EDAD-9D46-06FC-34BF89B6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00" y="1371599"/>
            <a:ext cx="1872356" cy="17025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0164F5-B7E6-DECC-8C34-C48AE11103BC}"/>
              </a:ext>
            </a:extLst>
          </p:cNvPr>
          <p:cNvSpPr txBox="1"/>
          <p:nvPr/>
        </p:nvSpPr>
        <p:spPr>
          <a:xfrm>
            <a:off x="587829" y="457200"/>
            <a:ext cx="58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</a:p>
        </p:txBody>
      </p:sp>
    </p:spTree>
    <p:extLst>
      <p:ext uri="{BB962C8B-B14F-4D97-AF65-F5344CB8AC3E}">
        <p14:creationId xmlns:p14="http://schemas.microsoft.com/office/powerpoint/2010/main" val="2912673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9608E8-CCFB-1B2E-1D54-74FFF0EF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53</a:t>
            </a:fld>
            <a:endParaRPr lang="ja-JP" altLang="en-US" dirty="0"/>
          </a:p>
        </p:txBody>
      </p:sp>
      <p:pic>
        <p:nvPicPr>
          <p:cNvPr id="5" name="図 4" descr="座る, テーブル, ブルー が含まれている画像&#10;&#10;自動的に生成された説明">
            <a:extLst>
              <a:ext uri="{FF2B5EF4-FFF2-40B4-BE49-F238E27FC236}">
                <a16:creationId xmlns:a16="http://schemas.microsoft.com/office/drawing/2014/main" id="{3E8DFAF1-894E-A114-20DD-D2DF477A4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48"/>
            <a:ext cx="4638548" cy="3477342"/>
          </a:xfrm>
          <a:prstGeom prst="rect">
            <a:avLst/>
          </a:prstGeom>
        </p:spPr>
      </p:pic>
      <p:pic>
        <p:nvPicPr>
          <p:cNvPr id="7" name="図 6" descr="座る, 横, 汚い, 立つ が含まれている画像&#10;&#10;自動的に生成された説明">
            <a:extLst>
              <a:ext uri="{FF2B5EF4-FFF2-40B4-BE49-F238E27FC236}">
                <a16:creationId xmlns:a16="http://schemas.microsoft.com/office/drawing/2014/main" id="{7462F78A-A269-EBA8-4300-6AF757F7F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36" y="637563"/>
            <a:ext cx="3147676" cy="497467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3F01BF3-A261-31EF-E5DE-B72C007C36BC}"/>
              </a:ext>
            </a:extLst>
          </p:cNvPr>
          <p:cNvSpPr txBox="1"/>
          <p:nvPr/>
        </p:nvSpPr>
        <p:spPr>
          <a:xfrm>
            <a:off x="453006" y="327171"/>
            <a:ext cx="418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四通りの計測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B32025A-6A80-F369-50ED-E249453218BF}"/>
              </a:ext>
            </a:extLst>
          </p:cNvPr>
          <p:cNvSpPr txBox="1"/>
          <p:nvPr/>
        </p:nvSpPr>
        <p:spPr>
          <a:xfrm>
            <a:off x="8610600" y="1128214"/>
            <a:ext cx="32430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・受信アンテナと送信アンテナを垂直水平に変えて</a:t>
            </a:r>
            <a:endParaRPr kumimoji="1" lang="en-US" altLang="ja-JP" dirty="0"/>
          </a:p>
          <a:p>
            <a:r>
              <a:rPr lang="ja-JP" altLang="en-US" dirty="0"/>
              <a:t>四通りに計測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・中心ずれ分データをシフトして比較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・深さ</a:t>
            </a:r>
            <a:r>
              <a:rPr lang="en-US" altLang="ja-JP" dirty="0"/>
              <a:t>7</a:t>
            </a:r>
            <a:r>
              <a:rPr lang="ja-JP" altLang="en-US" dirty="0"/>
              <a:t>㎝のところに埋めた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・地表面反射が</a:t>
            </a:r>
            <a:r>
              <a:rPr lang="en-US" altLang="ja-JP" dirty="0"/>
              <a:t>d=0.20m</a:t>
            </a:r>
            <a:r>
              <a:rPr lang="ja-JP" altLang="en-US" dirty="0"/>
              <a:t>付近</a:t>
            </a:r>
            <a:r>
              <a:rPr kumimoji="1" lang="ja-JP" altLang="en-US" dirty="0"/>
              <a:t>で起こっているので</a:t>
            </a:r>
            <a:endParaRPr kumimoji="1" lang="en-US" altLang="ja-JP" dirty="0"/>
          </a:p>
          <a:p>
            <a:r>
              <a:rPr kumimoji="1" lang="ja-JP" altLang="en-US" dirty="0"/>
              <a:t>　　</a:t>
            </a:r>
            <a:r>
              <a:rPr kumimoji="1" lang="en-US" altLang="ja-JP" dirty="0"/>
              <a:t>d=0.27</a:t>
            </a:r>
            <a:r>
              <a:rPr kumimoji="1" lang="ja-JP" altLang="en-US" dirty="0"/>
              <a:t>～</a:t>
            </a:r>
            <a:r>
              <a:rPr kumimoji="1" lang="en-US" altLang="ja-JP" dirty="0"/>
              <a:t>0.28m</a:t>
            </a:r>
          </a:p>
          <a:p>
            <a:r>
              <a:rPr lang="ja-JP" altLang="en-US" dirty="0"/>
              <a:t>あたりにパイプの上端がありそう</a:t>
            </a:r>
            <a:endParaRPr kumimoji="1" lang="en-US" altLang="ja-JP" dirty="0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433E59B-991C-67D9-5255-2A36B4E1D19E}"/>
              </a:ext>
            </a:extLst>
          </p:cNvPr>
          <p:cNvSpPr/>
          <p:nvPr/>
        </p:nvSpPr>
        <p:spPr>
          <a:xfrm>
            <a:off x="5519956" y="4983060"/>
            <a:ext cx="1015068" cy="26844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1533ED9-822E-8FD2-3A55-E58E5099F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3183" y="4423781"/>
            <a:ext cx="1082179" cy="30482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3EBE89-9470-75BE-1CBD-102000BBE57A}"/>
              </a:ext>
            </a:extLst>
          </p:cNvPr>
          <p:cNvSpPr txBox="1"/>
          <p:nvPr/>
        </p:nvSpPr>
        <p:spPr>
          <a:xfrm>
            <a:off x="5629902" y="5171703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3.5cm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61C03C2-D705-9AF5-6CB7-1A1AD94319E1}"/>
              </a:ext>
            </a:extLst>
          </p:cNvPr>
          <p:cNvSpPr txBox="1"/>
          <p:nvPr/>
        </p:nvSpPr>
        <p:spPr>
          <a:xfrm>
            <a:off x="5012422" y="3692456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6.5cm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50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54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6ED289C9-B8F2-20F7-151C-7211B3C6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" r="-1533" b="1"/>
          <a:stretch/>
        </p:blipFill>
        <p:spPr>
          <a:xfrm>
            <a:off x="3788193" y="431497"/>
            <a:ext cx="3698564" cy="299491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F3A43682-D4D6-81B1-50BF-2E866CB3A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 r="-24"/>
          <a:stretch/>
        </p:blipFill>
        <p:spPr>
          <a:xfrm>
            <a:off x="4041882" y="3957343"/>
            <a:ext cx="3441173" cy="2832421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35C1021-CB5A-36E6-437E-A82BF1E07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r="606"/>
          <a:stretch/>
        </p:blipFill>
        <p:spPr>
          <a:xfrm>
            <a:off x="0" y="543235"/>
            <a:ext cx="3615656" cy="2979309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69B9DB95-7CFE-E443-806A-E6EE240CC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 r="-468"/>
          <a:stretch/>
        </p:blipFill>
        <p:spPr>
          <a:xfrm>
            <a:off x="15504" y="3908516"/>
            <a:ext cx="3621039" cy="293007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C176F0-623D-819D-F148-18F4A60BADD3}"/>
              </a:ext>
            </a:extLst>
          </p:cNvPr>
          <p:cNvSpPr txBox="1"/>
          <p:nvPr/>
        </p:nvSpPr>
        <p:spPr>
          <a:xfrm>
            <a:off x="1378776" y="350840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E1A2755-62F5-31B8-4471-E4510B3B5668}"/>
              </a:ext>
            </a:extLst>
          </p:cNvPr>
          <p:cNvSpPr txBox="1"/>
          <p:nvPr/>
        </p:nvSpPr>
        <p:spPr>
          <a:xfrm>
            <a:off x="5098442" y="349182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=0.29m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C8F6864F-F43F-CC9B-4841-2AAF3994C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8929" r="25443" b="49060"/>
          <a:stretch/>
        </p:blipFill>
        <p:spPr>
          <a:xfrm>
            <a:off x="8969542" y="0"/>
            <a:ext cx="3222457" cy="3808039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30EA6710-5F45-7D4E-A161-1F7F5FC15C5F}"/>
              </a:ext>
            </a:extLst>
          </p:cNvPr>
          <p:cNvSpPr/>
          <p:nvPr/>
        </p:nvSpPr>
        <p:spPr>
          <a:xfrm rot="20172305">
            <a:off x="1251691" y="1084697"/>
            <a:ext cx="984693" cy="234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D84CF7-1EC2-FA82-B112-9169A72C8001}"/>
              </a:ext>
            </a:extLst>
          </p:cNvPr>
          <p:cNvSpPr txBox="1"/>
          <p:nvPr/>
        </p:nvSpPr>
        <p:spPr>
          <a:xfrm>
            <a:off x="7994708" y="4077050"/>
            <a:ext cx="36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・広く散らばっている</a:t>
            </a:r>
            <a:endParaRPr kumimoji="1" lang="en-US" altLang="ja-JP" dirty="0"/>
          </a:p>
          <a:p>
            <a:r>
              <a:rPr lang="ja-JP" altLang="en-US" dirty="0"/>
              <a:t>・位相から特に読み取れない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171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FAD4CC-1ABE-4CF1-10E8-9D335EB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552" y="633249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55</a:t>
            </a:fld>
            <a:endParaRPr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4E5E0262-C806-9EB4-0792-CEC23E97A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r="1088"/>
          <a:stretch/>
        </p:blipFill>
        <p:spPr>
          <a:xfrm>
            <a:off x="3750103" y="541556"/>
            <a:ext cx="3418456" cy="3009228"/>
          </a:xfrm>
          <a:prstGeom prst="rect">
            <a:avLst/>
          </a:prstGeom>
        </p:spPr>
      </p:pic>
      <p:pic>
        <p:nvPicPr>
          <p:cNvPr id="14" name="図 13" descr="グラフ, 等高線グラフ&#10;&#10;自動的に生成された説明">
            <a:extLst>
              <a:ext uri="{FF2B5EF4-FFF2-40B4-BE49-F238E27FC236}">
                <a16:creationId xmlns:a16="http://schemas.microsoft.com/office/drawing/2014/main" id="{414BFB79-B817-5DDE-2AD6-D51D4771F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" r="1423"/>
          <a:stretch/>
        </p:blipFill>
        <p:spPr>
          <a:xfrm>
            <a:off x="3750102" y="3974108"/>
            <a:ext cx="3418456" cy="285858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4E327FB-0066-A0C5-FE7B-B676E4637181}"/>
              </a:ext>
            </a:extLst>
          </p:cNvPr>
          <p:cNvSpPr txBox="1"/>
          <p:nvPr/>
        </p:nvSpPr>
        <p:spPr>
          <a:xfrm>
            <a:off x="4900883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8615E-D642-C53B-872C-4AD0084240C3}"/>
              </a:ext>
            </a:extLst>
          </p:cNvPr>
          <p:cNvSpPr txBox="1"/>
          <p:nvPr/>
        </p:nvSpPr>
        <p:spPr>
          <a:xfrm>
            <a:off x="842838" y="159026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図 4" descr="グラフ, 等高線グラフ&#10;&#10;自動的に生成された説明">
            <a:extLst>
              <a:ext uri="{FF2B5EF4-FFF2-40B4-BE49-F238E27FC236}">
                <a16:creationId xmlns:a16="http://schemas.microsoft.com/office/drawing/2014/main" id="{6A73D8B0-01A7-BDE1-2742-749B7173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" t="4192" r="1379"/>
          <a:stretch/>
        </p:blipFill>
        <p:spPr>
          <a:xfrm>
            <a:off x="1" y="541557"/>
            <a:ext cx="3165859" cy="3009228"/>
          </a:xfrm>
          <a:prstGeom prst="rect">
            <a:avLst/>
          </a:prstGeom>
        </p:spPr>
      </p:pic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F711A940-01FA-477B-2912-678FA39AA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4963" r="3152"/>
          <a:stretch/>
        </p:blipFill>
        <p:spPr>
          <a:xfrm>
            <a:off x="116430" y="3908517"/>
            <a:ext cx="3049430" cy="294331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1D6DFA5-73EB-4163-1F33-9F963CDC8F10}"/>
              </a:ext>
            </a:extLst>
          </p:cNvPr>
          <p:cNvSpPr txBox="1"/>
          <p:nvPr/>
        </p:nvSpPr>
        <p:spPr>
          <a:xfrm>
            <a:off x="989487" y="3573998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45B1B-18A3-6023-0DDB-E18E779172E0}"/>
              </a:ext>
            </a:extLst>
          </p:cNvPr>
          <p:cNvSpPr txBox="1"/>
          <p:nvPr/>
        </p:nvSpPr>
        <p:spPr>
          <a:xfrm>
            <a:off x="7935985" y="1283516"/>
            <a:ext cx="34898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dirty="0"/>
              <a:t>d</a:t>
            </a:r>
            <a:r>
              <a:rPr kumimoji="1" lang="en-US" altLang="ja-JP" dirty="0"/>
              <a:t>=0.31m</a:t>
            </a:r>
            <a:r>
              <a:rPr kumimoji="1" lang="ja-JP" altLang="en-US" dirty="0"/>
              <a:t>あたりで一旦振幅の反応が弱くなる</a:t>
            </a:r>
            <a:endParaRPr kumimoji="1" lang="en-US" altLang="ja-JP" dirty="0"/>
          </a:p>
          <a:p>
            <a:r>
              <a:rPr lang="en-US" altLang="ja-JP" dirty="0"/>
              <a:t>:d=0.28m</a:t>
            </a:r>
            <a:r>
              <a:rPr lang="ja-JP" altLang="en-US" dirty="0"/>
              <a:t>あたりから本格的に見える、直径</a:t>
            </a:r>
            <a:r>
              <a:rPr lang="en-US" altLang="ja-JP" dirty="0"/>
              <a:t>3cm</a:t>
            </a:r>
            <a:r>
              <a:rPr lang="ja-JP" altLang="en-US" dirty="0"/>
              <a:t>を考えると</a:t>
            </a:r>
            <a:endParaRPr lang="en-US" altLang="ja-JP" dirty="0"/>
          </a:p>
          <a:p>
            <a:r>
              <a:rPr kumimoji="1" lang="ja-JP" altLang="en-US" dirty="0"/>
              <a:t>パイプの中心で見えにくくなる？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再び</a:t>
            </a:r>
            <a:r>
              <a:rPr kumimoji="1" lang="en-US" altLang="ja-JP" dirty="0"/>
              <a:t>d=</a:t>
            </a:r>
            <a:r>
              <a:rPr kumimoji="1" lang="ja-JP" altLang="en-US" dirty="0"/>
              <a:t>０</a:t>
            </a:r>
            <a:r>
              <a:rPr kumimoji="1" lang="en-US" altLang="ja-JP" dirty="0"/>
              <a:t>.32</a:t>
            </a:r>
            <a:r>
              <a:rPr kumimoji="1" lang="ja-JP" altLang="en-US" dirty="0"/>
              <a:t>あたりから良く見えるようになる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・位相も反応が見られるが、パイプの向きはわからない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1985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56</a:t>
            </a:fld>
            <a:endParaRPr lang="ja-JP" altLang="en-US" dirty="0"/>
          </a:p>
        </p:txBody>
      </p:sp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5D566675-9497-BC13-4A8B-1A38B6F3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6897"/>
          <a:stretch/>
        </p:blipFill>
        <p:spPr>
          <a:xfrm>
            <a:off x="24371" y="427951"/>
            <a:ext cx="3369229" cy="323167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19F07522-BBBA-9429-0E24-652E12F217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9" r="819"/>
          <a:stretch/>
        </p:blipFill>
        <p:spPr>
          <a:xfrm>
            <a:off x="0" y="3769299"/>
            <a:ext cx="3393600" cy="31375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BBD59F-C625-FF9C-B308-249AAFFA5A67}"/>
              </a:ext>
            </a:extLst>
          </p:cNvPr>
          <p:cNvSpPr txBox="1"/>
          <p:nvPr/>
        </p:nvSpPr>
        <p:spPr>
          <a:xfrm>
            <a:off x="0" y="3567883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A73EA181-F6F7-4BEE-8D87-2A05956B50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05" r="-1693"/>
          <a:stretch/>
        </p:blipFill>
        <p:spPr>
          <a:xfrm>
            <a:off x="3802946" y="430349"/>
            <a:ext cx="3638799" cy="3137534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FDB1824B-C9DA-F1AD-E239-826BEAC9B9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r="-1135"/>
          <a:stretch/>
        </p:blipFill>
        <p:spPr>
          <a:xfrm>
            <a:off x="3773770" y="3519573"/>
            <a:ext cx="3697748" cy="33413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3773173" y="3517175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5017AAD8-5233-CAFC-5518-E1F7D183A8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8318" r="39736" b="61101"/>
          <a:stretch/>
        </p:blipFill>
        <p:spPr>
          <a:xfrm>
            <a:off x="8416605" y="0"/>
            <a:ext cx="3786929" cy="301507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5676D5-BA5D-841D-33BD-50528574DC7C}"/>
              </a:ext>
            </a:extLst>
          </p:cNvPr>
          <p:cNvSpPr txBox="1"/>
          <p:nvPr/>
        </p:nvSpPr>
        <p:spPr>
          <a:xfrm>
            <a:off x="8022866" y="3517175"/>
            <a:ext cx="3786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・振幅パイプの位置に反応が見られる</a:t>
            </a:r>
            <a:endParaRPr kumimoji="1" lang="en-US" altLang="ja-JP" dirty="0"/>
          </a:p>
          <a:p>
            <a:r>
              <a:rPr lang="ja-JP" altLang="en-US" dirty="0"/>
              <a:t>先程と異なり向きがわかる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d=0.3m</a:t>
            </a:r>
            <a:r>
              <a:rPr kumimoji="1" lang="ja-JP" altLang="en-US" dirty="0"/>
              <a:t>あたりでまた振幅の反応が見られなくなった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位相は見える</a:t>
            </a:r>
            <a:r>
              <a:rPr kumimoji="1" lang="en-US" altLang="ja-JP" dirty="0"/>
              <a:t>)</a:t>
            </a:r>
            <a:r>
              <a:rPr lang="en-US" altLang="ja-JP" dirty="0"/>
              <a:t>	</a:t>
            </a:r>
            <a:endParaRPr kumimoji="1" lang="ja-JP" altLang="en-US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F73A5A9-7F86-E040-5395-4D6E3C7E9D53}"/>
              </a:ext>
            </a:extLst>
          </p:cNvPr>
          <p:cNvSpPr/>
          <p:nvPr/>
        </p:nvSpPr>
        <p:spPr>
          <a:xfrm rot="18695683">
            <a:off x="1044341" y="934665"/>
            <a:ext cx="1049572" cy="5509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420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3CC712-5F02-75F5-5460-9321E629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57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0CEC4589-673A-14C6-2330-D5741137F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3942"/>
          <a:stretch/>
        </p:blipFill>
        <p:spPr>
          <a:xfrm>
            <a:off x="3853988" y="487640"/>
            <a:ext cx="3369230" cy="3029836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0031866D-E116-35BB-6A8E-F9974137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r="978"/>
          <a:stretch/>
        </p:blipFill>
        <p:spPr>
          <a:xfrm>
            <a:off x="3853988" y="3922572"/>
            <a:ext cx="3265578" cy="289000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63FB44-1069-BF54-F6D5-5E9C42382CB6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どちらもパイプと平行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7E80C49-735B-57FB-0731-122A62FFE963}"/>
              </a:ext>
            </a:extLst>
          </p:cNvPr>
          <p:cNvSpPr txBox="1"/>
          <p:nvPr/>
        </p:nvSpPr>
        <p:spPr>
          <a:xfrm>
            <a:off x="3805523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6DECC8CA-3642-592D-559F-A96143CCE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159" r="442"/>
          <a:stretch/>
        </p:blipFill>
        <p:spPr>
          <a:xfrm>
            <a:off x="0" y="427951"/>
            <a:ext cx="3369230" cy="3053781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A8E8452E-34B4-6DA7-A92D-49BA3AAC48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4159" r="1242"/>
          <a:stretch/>
        </p:blipFill>
        <p:spPr>
          <a:xfrm>
            <a:off x="0" y="3719628"/>
            <a:ext cx="3224598" cy="31541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7D159B-C8B8-B1BB-BF1D-2655F97398A8}"/>
              </a:ext>
            </a:extLst>
          </p:cNvPr>
          <p:cNvSpPr txBox="1"/>
          <p:nvPr/>
        </p:nvSpPr>
        <p:spPr>
          <a:xfrm>
            <a:off x="0" y="3517476"/>
            <a:ext cx="199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49C2A70-23BA-0DFC-FDB2-DE8DA1B6355B}"/>
              </a:ext>
            </a:extLst>
          </p:cNvPr>
          <p:cNvSpPr txBox="1"/>
          <p:nvPr/>
        </p:nvSpPr>
        <p:spPr>
          <a:xfrm>
            <a:off x="8173278" y="1315535"/>
            <a:ext cx="3180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・再び</a:t>
            </a:r>
            <a:r>
              <a:rPr kumimoji="1" lang="en-US" altLang="ja-JP" dirty="0"/>
              <a:t>d=0.31m</a:t>
            </a:r>
            <a:r>
              <a:rPr kumimoji="1" lang="ja-JP" altLang="en-US" dirty="0"/>
              <a:t>以降で見えるようになった</a:t>
            </a:r>
            <a:endParaRPr kumimoji="1" lang="en-US" altLang="ja-JP" dirty="0"/>
          </a:p>
          <a:p>
            <a:r>
              <a:rPr lang="ja-JP" altLang="en-US" dirty="0"/>
              <a:t>・振幅ははっきりと見える</a:t>
            </a:r>
            <a:endParaRPr lang="en-US" altLang="ja-JP" dirty="0"/>
          </a:p>
          <a:p>
            <a:r>
              <a:rPr kumimoji="1" lang="ja-JP" altLang="en-US" dirty="0"/>
              <a:t>・位相も見えないことはない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72768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95BF156-5F7D-3740-72E4-AE122AB9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58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3979F1AF-4842-4984-E41A-AB4BB357D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t="6666" r="4832"/>
          <a:stretch/>
        </p:blipFill>
        <p:spPr>
          <a:xfrm>
            <a:off x="0" y="679267"/>
            <a:ext cx="3174080" cy="2873830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9C821336-305D-D981-07AC-7BC8EBB24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6387" r="3068"/>
          <a:stretch/>
        </p:blipFill>
        <p:spPr>
          <a:xfrm>
            <a:off x="0" y="3984170"/>
            <a:ext cx="3252380" cy="2873830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8127484-D37D-AF66-D940-E8AB50B26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6387" r="4814"/>
          <a:stretch/>
        </p:blipFill>
        <p:spPr>
          <a:xfrm>
            <a:off x="4020026" y="3955769"/>
            <a:ext cx="3199624" cy="2873830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D683162B-675B-DA9A-F2CD-EDDF87DC76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6871" r="5251"/>
          <a:stretch/>
        </p:blipFill>
        <p:spPr>
          <a:xfrm>
            <a:off x="4020026" y="770735"/>
            <a:ext cx="3056903" cy="280565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0787E2-6585-17A5-D16A-1F2284443CFF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7D9AE38-AF6F-A8BA-DDFF-5E5D342DEC07}"/>
              </a:ext>
            </a:extLst>
          </p:cNvPr>
          <p:cNvSpPr txBox="1"/>
          <p:nvPr/>
        </p:nvSpPr>
        <p:spPr>
          <a:xfrm>
            <a:off x="990600" y="3555659"/>
            <a:ext cx="127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=0.28m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14E6555-763E-100D-4495-581C589B44C2}"/>
              </a:ext>
            </a:extLst>
          </p:cNvPr>
          <p:cNvSpPr txBox="1"/>
          <p:nvPr/>
        </p:nvSpPr>
        <p:spPr>
          <a:xfrm>
            <a:off x="5112497" y="3576390"/>
            <a:ext cx="1117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pic>
        <p:nvPicPr>
          <p:cNvPr id="17" name="図 16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285C408A-684A-E169-65D8-EEE1DDE0A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42" y="679267"/>
            <a:ext cx="2868058" cy="309716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B979B8-683D-641F-E275-E48234103D72}"/>
              </a:ext>
            </a:extLst>
          </p:cNvPr>
          <p:cNvSpPr txBox="1"/>
          <p:nvPr/>
        </p:nvSpPr>
        <p:spPr>
          <a:xfrm>
            <a:off x="7688912" y="3984170"/>
            <a:ext cx="3490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・先ほど見えてた位置で振幅が見えない</a:t>
            </a:r>
            <a:endParaRPr lang="en-US" altLang="ja-JP" dirty="0"/>
          </a:p>
          <a:p>
            <a:r>
              <a:rPr kumimoji="1" lang="ja-JP" altLang="en-US" dirty="0"/>
              <a:t>・位相は見える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3955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573DF6-5EE1-A6D0-A4F7-361E2605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59</a:t>
            </a:fld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2C466F-1CDA-6B36-7400-AD83121D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621" y="504648"/>
            <a:ext cx="3267257" cy="2993901"/>
          </a:xfrm>
          <a:prstGeom prst="rect">
            <a:avLst/>
          </a:prstGeom>
        </p:spPr>
      </p:pic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325268CC-2E31-B2AE-FF6D-2F7C2903D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7084" r="4815"/>
          <a:stretch/>
        </p:blipFill>
        <p:spPr>
          <a:xfrm>
            <a:off x="3722373" y="3769269"/>
            <a:ext cx="3267257" cy="2952206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C5F8AA29-93E6-C20D-E018-8A0B01C9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6462" r="4917" b="460"/>
          <a:stretch/>
        </p:blipFill>
        <p:spPr>
          <a:xfrm>
            <a:off x="1" y="3905794"/>
            <a:ext cx="3279248" cy="29522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CA17CA-215C-F8B5-DABA-EDA682A7C281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99070344-1BAA-7F57-7EE0-64CEF64F2D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4378" r="62"/>
          <a:stretch/>
        </p:blipFill>
        <p:spPr>
          <a:xfrm>
            <a:off x="0" y="575173"/>
            <a:ext cx="3388448" cy="285382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995046-51BE-48B7-7D26-241EF7FD3D90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6FFE29-3813-BEEE-361A-898106E00E54}"/>
              </a:ext>
            </a:extLst>
          </p:cNvPr>
          <p:cNvSpPr txBox="1"/>
          <p:nvPr/>
        </p:nvSpPr>
        <p:spPr>
          <a:xfrm>
            <a:off x="3648933" y="3505684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A6A5E3-B931-9655-FA7C-C85CACC91CDC}"/>
              </a:ext>
            </a:extLst>
          </p:cNvPr>
          <p:cNvSpPr txBox="1"/>
          <p:nvPr/>
        </p:nvSpPr>
        <p:spPr>
          <a:xfrm>
            <a:off x="8610600" y="3705739"/>
            <a:ext cx="2957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・位相がとっても見やすい</a:t>
            </a:r>
            <a:endParaRPr kumimoji="1" lang="en-US" altLang="ja-JP" sz="1600" dirty="0"/>
          </a:p>
          <a:p>
            <a:endParaRPr lang="en-US" altLang="ja-JP" sz="1600" dirty="0"/>
          </a:p>
          <a:p>
            <a:r>
              <a:rPr kumimoji="1" lang="ja-JP" altLang="en-US" sz="1600" dirty="0"/>
              <a:t>・多少振幅としては広がっているけど</a:t>
            </a:r>
            <a:r>
              <a:rPr lang="ja-JP" altLang="en-US" sz="1600" dirty="0"/>
              <a:t>それでも見える</a:t>
            </a:r>
            <a:endParaRPr lang="en-US" altLang="ja-JP" sz="1600" dirty="0"/>
          </a:p>
          <a:p>
            <a:r>
              <a:rPr lang="ja-JP" altLang="en-US" sz="1600" dirty="0"/>
              <a:t>・少し全体的に見える位置がシフトしているようにも感じる</a:t>
            </a:r>
            <a:endParaRPr kumimoji="1" lang="en-US" altLang="ja-JP" sz="1600" dirty="0"/>
          </a:p>
        </p:txBody>
      </p:sp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F363FABC-446A-0BD4-9ACE-1685D6022F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7093" r="5012"/>
          <a:stretch/>
        </p:blipFill>
        <p:spPr>
          <a:xfrm>
            <a:off x="8212822" y="1"/>
            <a:ext cx="3960734" cy="35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3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E5A359-07C5-4428-50EF-B15FCB30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63225" cy="425450"/>
          </a:xfrm>
        </p:spPr>
        <p:txBody>
          <a:bodyPr>
            <a:normAutofit fontScale="90000"/>
          </a:bodyPr>
          <a:lstStyle/>
          <a:p>
            <a:r>
              <a:rPr kumimoji="1" lang="ja-JP" altLang="en-US" sz="2800" dirty="0"/>
              <a:t>実際のシミュレーション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041B65-3239-0555-6081-D70C9E1B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CC0879-4CC5-60D5-7BEB-7DEF91FF1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8"/>
          <a:stretch/>
        </p:blipFill>
        <p:spPr>
          <a:xfrm rot="16200000">
            <a:off x="1463350" y="403548"/>
            <a:ext cx="2788298" cy="40385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C95115F-4FF8-DF94-EBAC-9719D6F3C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826" y="2673350"/>
            <a:ext cx="6349998" cy="357187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39EB07-794F-09F2-E481-016111623ADA}"/>
              </a:ext>
            </a:extLst>
          </p:cNvPr>
          <p:cNvSpPr txBox="1"/>
          <p:nvPr/>
        </p:nvSpPr>
        <p:spPr>
          <a:xfrm>
            <a:off x="5438775" y="1114426"/>
            <a:ext cx="52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・パイプや土の誘電率など各種パラメータを設定</a:t>
            </a:r>
            <a:endParaRPr kumimoji="1" lang="en-US" altLang="ja-JP" dirty="0"/>
          </a:p>
          <a:p>
            <a:r>
              <a:rPr lang="ja-JP" altLang="en-US" dirty="0"/>
              <a:t>・埋設物の形状をプロットする</a:t>
            </a:r>
            <a:endParaRPr lang="en-US" altLang="ja-JP" dirty="0"/>
          </a:p>
          <a:p>
            <a:r>
              <a:rPr kumimoji="1" lang="ja-JP" altLang="en-US" dirty="0"/>
              <a:t>・電場の波形を見る</a:t>
            </a:r>
          </a:p>
        </p:txBody>
      </p:sp>
    </p:spTree>
    <p:extLst>
      <p:ext uri="{BB962C8B-B14F-4D97-AF65-F5344CB8AC3E}">
        <p14:creationId xmlns:p14="http://schemas.microsoft.com/office/powerpoint/2010/main" val="619733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8EFFAC-82C9-C08A-8CB7-E00AF92C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60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7C8DB0-56C6-1181-4F88-2E8BC483AD4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051A1455-64A6-26FB-E40A-09C6A27D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6198" r="4609"/>
          <a:stretch/>
        </p:blipFill>
        <p:spPr>
          <a:xfrm>
            <a:off x="1" y="3892492"/>
            <a:ext cx="3275960" cy="2965508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D40DBCC9-50D7-88D6-F0B9-DAFE2745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t="5675" r="3377"/>
          <a:stretch/>
        </p:blipFill>
        <p:spPr>
          <a:xfrm>
            <a:off x="10395" y="528506"/>
            <a:ext cx="3263317" cy="2674055"/>
          </a:xfrm>
          <a:prstGeom prst="rect">
            <a:avLst/>
          </a:prstGeom>
        </p:spPr>
      </p:pic>
      <p:pic>
        <p:nvPicPr>
          <p:cNvPr id="15" name="図 14" descr="グラフ, 等高線グラフ&#10;&#10;自動的に生成された説明">
            <a:extLst>
              <a:ext uri="{FF2B5EF4-FFF2-40B4-BE49-F238E27FC236}">
                <a16:creationId xmlns:a16="http://schemas.microsoft.com/office/drawing/2014/main" id="{8EE794CE-02F4-0E66-1BF0-904134217F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6198" r="5638"/>
          <a:stretch/>
        </p:blipFill>
        <p:spPr>
          <a:xfrm>
            <a:off x="3898806" y="528505"/>
            <a:ext cx="3263317" cy="2992625"/>
          </a:xfrm>
          <a:prstGeom prst="rect">
            <a:avLst/>
          </a:prstGeom>
        </p:spPr>
      </p:pic>
      <p:pic>
        <p:nvPicPr>
          <p:cNvPr id="21" name="図 20" descr="グラフ, 等高線グラフ&#10;&#10;自動的に生成された説明">
            <a:extLst>
              <a:ext uri="{FF2B5EF4-FFF2-40B4-BE49-F238E27FC236}">
                <a16:creationId xmlns:a16="http://schemas.microsoft.com/office/drawing/2014/main" id="{5F16E107-1F8A-348B-0CC0-A0B62F708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6198" r="5118"/>
          <a:stretch/>
        </p:blipFill>
        <p:spPr>
          <a:xfrm>
            <a:off x="3898806" y="3865375"/>
            <a:ext cx="3263316" cy="299262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731636E-7F0A-D814-F10E-17FF1D06C188}"/>
              </a:ext>
            </a:extLst>
          </p:cNvPr>
          <p:cNvSpPr txBox="1"/>
          <p:nvPr/>
        </p:nvSpPr>
        <p:spPr>
          <a:xfrm>
            <a:off x="1081811" y="3498549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=0.3m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73CA63-4145-FEDE-4DA9-A7F823C44B08}"/>
              </a:ext>
            </a:extLst>
          </p:cNvPr>
          <p:cNvSpPr txBox="1"/>
          <p:nvPr/>
        </p:nvSpPr>
        <p:spPr>
          <a:xfrm>
            <a:off x="4918051" y="3544137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=0.31m</a:t>
            </a:r>
            <a:endParaRPr kumimoji="1" lang="ja-JP" altLang="en-US" sz="2000" dirty="0"/>
          </a:p>
        </p:txBody>
      </p:sp>
      <p:pic>
        <p:nvPicPr>
          <p:cNvPr id="27" name="図 26" descr="グラフ, ウォーターフォール図&#10;&#10;自動的に生成された説明">
            <a:extLst>
              <a:ext uri="{FF2B5EF4-FFF2-40B4-BE49-F238E27FC236}">
                <a16:creationId xmlns:a16="http://schemas.microsoft.com/office/drawing/2014/main" id="{8EFF36CD-9168-74E0-D6CB-1811D01EE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84" y="543088"/>
            <a:ext cx="3103405" cy="300104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5A5B5F-47C6-A76A-E006-1301ACE438AC}"/>
              </a:ext>
            </a:extLst>
          </p:cNvPr>
          <p:cNvSpPr txBox="1"/>
          <p:nvPr/>
        </p:nvSpPr>
        <p:spPr>
          <a:xfrm>
            <a:off x="7752522" y="4023360"/>
            <a:ext cx="383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・振幅の見え始める位置がシフトしている</a:t>
            </a:r>
            <a:endParaRPr kumimoji="1" lang="en-US" altLang="ja-JP" dirty="0"/>
          </a:p>
          <a:p>
            <a:r>
              <a:rPr lang="ja-JP" altLang="en-US" dirty="0"/>
              <a:t>・位相がより見やすい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(</a:t>
            </a:r>
            <a:r>
              <a:rPr kumimoji="1" lang="ja-JP" altLang="en-US" dirty="0"/>
              <a:t>パイプ方向に見えている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594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A6A88-83B4-11FF-BA4B-6175FAC1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61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75D28-DF9A-5500-0A1E-5E5CFA8FF78C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, 等高線グラフ&#10;&#10;自動的に生成された説明">
            <a:extLst>
              <a:ext uri="{FF2B5EF4-FFF2-40B4-BE49-F238E27FC236}">
                <a16:creationId xmlns:a16="http://schemas.microsoft.com/office/drawing/2014/main" id="{847F848A-934B-CF24-CA05-5A0C2DE28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6138" r="5912"/>
          <a:stretch/>
        </p:blipFill>
        <p:spPr>
          <a:xfrm>
            <a:off x="3982308" y="406266"/>
            <a:ext cx="3439486" cy="3175853"/>
          </a:xfrm>
          <a:prstGeom prst="rect">
            <a:avLst/>
          </a:prstGeom>
        </p:spPr>
      </p:pic>
      <p:pic>
        <p:nvPicPr>
          <p:cNvPr id="9" name="図 8" descr="グラフ, 等高線グラフ&#10;&#10;自動的に生成された説明">
            <a:extLst>
              <a:ext uri="{FF2B5EF4-FFF2-40B4-BE49-F238E27FC236}">
                <a16:creationId xmlns:a16="http://schemas.microsoft.com/office/drawing/2014/main" id="{863F97DC-2426-1A6E-87F6-9C0A699C8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6376" r="5639"/>
          <a:stretch/>
        </p:blipFill>
        <p:spPr>
          <a:xfrm>
            <a:off x="0" y="356588"/>
            <a:ext cx="3439486" cy="3148164"/>
          </a:xfrm>
          <a:prstGeom prst="rect">
            <a:avLst/>
          </a:prstGeom>
        </p:spPr>
      </p:pic>
      <p:pic>
        <p:nvPicPr>
          <p:cNvPr id="11" name="図 10" descr="グラフ, 等高線グラフ&#10;&#10;自動的に生成された説明">
            <a:extLst>
              <a:ext uri="{FF2B5EF4-FFF2-40B4-BE49-F238E27FC236}">
                <a16:creationId xmlns:a16="http://schemas.microsoft.com/office/drawing/2014/main" id="{7E7F1007-354E-979C-5DCC-792B1FD6E2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6914" r="4804"/>
          <a:stretch/>
        </p:blipFill>
        <p:spPr>
          <a:xfrm>
            <a:off x="1" y="3768950"/>
            <a:ext cx="3426800" cy="3089050"/>
          </a:xfrm>
          <a:prstGeom prst="rect">
            <a:avLst/>
          </a:prstGeom>
        </p:spPr>
      </p:pic>
      <p:pic>
        <p:nvPicPr>
          <p:cNvPr id="13" name="図 12" descr="グラフ, 等高線グラフ&#10;&#10;自動的に生成された説明">
            <a:extLst>
              <a:ext uri="{FF2B5EF4-FFF2-40B4-BE49-F238E27FC236}">
                <a16:creationId xmlns:a16="http://schemas.microsoft.com/office/drawing/2014/main" id="{634272FF-82D7-4BA2-58A1-A450E34369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6914" r="5274"/>
          <a:stretch/>
        </p:blipFill>
        <p:spPr>
          <a:xfrm>
            <a:off x="3982308" y="3682147"/>
            <a:ext cx="3489750" cy="317585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C4689C-B190-579F-1611-15455DB88BF5}"/>
              </a:ext>
            </a:extLst>
          </p:cNvPr>
          <p:cNvSpPr txBox="1"/>
          <p:nvPr/>
        </p:nvSpPr>
        <p:spPr>
          <a:xfrm>
            <a:off x="0" y="3568895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=0.32m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CB4DD-312E-8AC7-D6E9-B334678BFF8B}"/>
              </a:ext>
            </a:extLst>
          </p:cNvPr>
          <p:cNvSpPr txBox="1"/>
          <p:nvPr/>
        </p:nvSpPr>
        <p:spPr>
          <a:xfrm>
            <a:off x="3734661" y="3482092"/>
            <a:ext cx="122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=0.34m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0B8D4-D4CC-6560-5FD5-671F3DEEA1C2}"/>
              </a:ext>
            </a:extLst>
          </p:cNvPr>
          <p:cNvSpPr txBox="1"/>
          <p:nvPr/>
        </p:nvSpPr>
        <p:spPr>
          <a:xfrm>
            <a:off x="8370096" y="4314752"/>
            <a:ext cx="3069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・振幅、位相も見やすい位置が全体的に深さ方向にシフトしている？</a:t>
            </a:r>
            <a:endParaRPr kumimoji="1" lang="en-US" altLang="ja-JP" dirty="0"/>
          </a:p>
          <a:p>
            <a:r>
              <a:rPr lang="ja-JP" altLang="en-US" dirty="0"/>
              <a:t>・よりパイプ方向に線状になっている</a:t>
            </a:r>
            <a:endParaRPr kumimoji="1"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5032F568-8E26-9B61-D8E7-64A5A9838B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t="6556" r="4216"/>
          <a:stretch/>
        </p:blipFill>
        <p:spPr>
          <a:xfrm>
            <a:off x="8184305" y="0"/>
            <a:ext cx="4007694" cy="35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19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51A93A-EE8F-02E4-9C71-2E515D271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62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3042809-A175-EF13-D4CC-64AEE6BB0459}"/>
              </a:ext>
            </a:extLst>
          </p:cNvPr>
          <p:cNvSpPr txBox="1"/>
          <p:nvPr/>
        </p:nvSpPr>
        <p:spPr>
          <a:xfrm>
            <a:off x="620785" y="494951"/>
            <a:ext cx="4102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周波数の間引き方を変えた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D7AE09BD-74F4-A375-2261-636B93A30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84" y="1204008"/>
            <a:ext cx="4599017" cy="419850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D478DB-10CF-310B-B5E7-E1C9899EE8BF}"/>
              </a:ext>
            </a:extLst>
          </p:cNvPr>
          <p:cNvSpPr txBox="1"/>
          <p:nvPr/>
        </p:nvSpPr>
        <p:spPr>
          <a:xfrm>
            <a:off x="6165908" y="1367406"/>
            <a:ext cx="4521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1-11GHz</a:t>
            </a:r>
            <a:r>
              <a:rPr kumimoji="1" lang="ja-JP" altLang="en-US" dirty="0"/>
              <a:t>の</a:t>
            </a:r>
            <a:r>
              <a:rPr kumimoji="1" lang="en-US" altLang="ja-JP" dirty="0"/>
              <a:t>201</a:t>
            </a:r>
            <a:r>
              <a:rPr kumimoji="1" lang="ja-JP" altLang="en-US" dirty="0"/>
              <a:t> 点</a:t>
            </a:r>
            <a:r>
              <a:rPr kumimoji="1" lang="en-US" altLang="ja-JP" dirty="0"/>
              <a:t>(0.05GHz</a:t>
            </a:r>
            <a:r>
              <a:rPr kumimoji="1" lang="ja-JP" altLang="en-US" dirty="0"/>
              <a:t>刻み</a:t>
            </a:r>
            <a:r>
              <a:rPr kumimoji="1" lang="en-US" altLang="ja-JP" dirty="0"/>
              <a:t>)</a:t>
            </a:r>
            <a:r>
              <a:rPr kumimoji="1" lang="ja-JP" altLang="en-US" dirty="0"/>
              <a:t>から等間隔に</a:t>
            </a:r>
            <a:r>
              <a:rPr kumimoji="1" lang="en-US" altLang="ja-JP" dirty="0"/>
              <a:t>10 </a:t>
            </a:r>
            <a:r>
              <a:rPr kumimoji="1" lang="ja-JP" altLang="en-US" dirty="0"/>
              <a:t>点に</a:t>
            </a:r>
            <a:r>
              <a:rPr kumimoji="1" lang="en-US" altLang="ja-JP" dirty="0"/>
              <a:t>1</a:t>
            </a:r>
            <a:r>
              <a:rPr kumimoji="1" lang="ja-JP" altLang="en-US" dirty="0"/>
              <a:t> 点抽出して位置推定を行っていた</a:t>
            </a:r>
            <a:endParaRPr kumimoji="1"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でないと計算できなかった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2.7-3.6GHz</a:t>
            </a:r>
            <a:r>
              <a:rPr lang="ja-JP" altLang="en-US" dirty="0"/>
              <a:t>域を間引かないで</a:t>
            </a:r>
            <a:r>
              <a:rPr kumimoji="1" lang="ja-JP" altLang="en-US" dirty="0"/>
              <a:t>で行った</a:t>
            </a:r>
            <a:r>
              <a:rPr kumimoji="1" lang="en-US" altLang="ja-JP" dirty="0"/>
              <a:t>(</a:t>
            </a:r>
            <a:r>
              <a:rPr kumimoji="1" lang="ja-JP" altLang="en-US" dirty="0"/>
              <a:t>当てずっぽう</a:t>
            </a:r>
            <a:r>
              <a:rPr kumimoji="1"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6729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4CD306-CC20-864A-6EB9-89FCB034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63</a:t>
            </a:fld>
            <a:endParaRPr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BF3A0B62-1FE7-7A05-C4E1-CB59C9575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71"/>
            <a:ext cx="3676774" cy="3398364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701EEC8B-418F-A03F-EF94-F729BD5B7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9635"/>
            <a:ext cx="3464653" cy="3398365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93ACE990-CCAE-AD64-FC2D-4963DF1EF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391" y="0"/>
            <a:ext cx="3636609" cy="3429000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0DD00507-9FA1-5C49-7736-AACAD06C1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74" y="3429000"/>
            <a:ext cx="3495886" cy="3429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36761A3-BE26-989F-4D2E-172A4282CCEF}"/>
              </a:ext>
            </a:extLst>
          </p:cNvPr>
          <p:cNvSpPr txBox="1"/>
          <p:nvPr/>
        </p:nvSpPr>
        <p:spPr>
          <a:xfrm>
            <a:off x="5184397" y="939567"/>
            <a:ext cx="223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パイプの向きも</a:t>
            </a:r>
            <a:endParaRPr kumimoji="1" lang="en-US" altLang="ja-JP" dirty="0"/>
          </a:p>
          <a:p>
            <a:r>
              <a:rPr kumimoji="1" lang="ja-JP" altLang="en-US" dirty="0"/>
              <a:t>分かる→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26F856-8DBD-A501-ADFA-3D2F3CF3FED8}"/>
              </a:ext>
            </a:extLst>
          </p:cNvPr>
          <p:cNvSpPr txBox="1"/>
          <p:nvPr/>
        </p:nvSpPr>
        <p:spPr>
          <a:xfrm>
            <a:off x="8279934" y="4286774"/>
            <a:ext cx="320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←例の縞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815674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F0C9DF-2405-4A2D-BF8E-9D1A78F3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64</a:t>
            </a:fld>
            <a:endParaRPr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1AFBEB8F-8A03-E930-C3DA-7238A2F92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48"/>
            <a:ext cx="3431097" cy="3365451"/>
          </a:xfrm>
          <a:prstGeom prst="rect">
            <a:avLst/>
          </a:prstGeom>
        </p:spPr>
      </p:pic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7EB5182A-A546-3681-369F-A7490031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620744" cy="3363984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B534EC19-C2FC-D493-F3AD-F63130A96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9" y="3429000"/>
            <a:ext cx="3431097" cy="3365451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AC9E4E43-58AA-3D33-9DA8-2F4FB5EF8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898" y="0"/>
            <a:ext cx="3422101" cy="3179428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09D313E7-E84B-CB04-C660-ABF493E20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69" y="3429001"/>
            <a:ext cx="3495885" cy="342899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4DBE69-E373-D48C-5433-E1A9BEBA8E8A}"/>
              </a:ext>
            </a:extLst>
          </p:cNvPr>
          <p:cNvSpPr txBox="1"/>
          <p:nvPr/>
        </p:nvSpPr>
        <p:spPr>
          <a:xfrm>
            <a:off x="4233947" y="943383"/>
            <a:ext cx="2776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←よりパイプの位置がピンポイント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1653572-A564-363C-5A0F-885C8C02E884}"/>
              </a:ext>
            </a:extLst>
          </p:cNvPr>
          <p:cNvSpPr txBox="1"/>
          <p:nvPr/>
        </p:nvSpPr>
        <p:spPr>
          <a:xfrm>
            <a:off x="8388991" y="4398557"/>
            <a:ext cx="231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←例の縞垂直</a:t>
            </a:r>
            <a:r>
              <a:rPr kumimoji="1" lang="en-US" altLang="ja-JP" dirty="0" err="1"/>
              <a:t>ver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5728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81E6EF3-B6C8-B9C4-4A5E-1DDD8023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65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27558C41-CE9C-033F-FEA9-0D53A795E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92214" cy="3299494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E5463D6D-C938-520A-A026-28303090B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93" y="-14519"/>
            <a:ext cx="3652007" cy="3443519"/>
          </a:xfrm>
          <a:prstGeom prst="rect">
            <a:avLst/>
          </a:prstGeom>
        </p:spPr>
      </p:pic>
      <p:pic>
        <p:nvPicPr>
          <p:cNvPr id="8" name="図 7" descr="グラフ, 等高線グラフ&#10;&#10;自動的に生成された説明">
            <a:extLst>
              <a:ext uri="{FF2B5EF4-FFF2-40B4-BE49-F238E27FC236}">
                <a16:creationId xmlns:a16="http://schemas.microsoft.com/office/drawing/2014/main" id="{6A28E997-AD78-AE39-4995-402064018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4917"/>
            <a:ext cx="3492214" cy="3383083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1F1C3C83-BF61-59CE-EC8B-732706717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12" y="3443519"/>
            <a:ext cx="3524626" cy="3414481"/>
          </a:xfrm>
          <a:prstGeom prst="rect">
            <a:avLst/>
          </a:prstGeom>
        </p:spPr>
      </p:pic>
      <p:pic>
        <p:nvPicPr>
          <p:cNvPr id="12" name="図 11" descr="グラフ, 等高線グラフ&#10;&#10;自動的に生成された説明">
            <a:extLst>
              <a:ext uri="{FF2B5EF4-FFF2-40B4-BE49-F238E27FC236}">
                <a16:creationId xmlns:a16="http://schemas.microsoft.com/office/drawing/2014/main" id="{1947F9BA-C5DF-9E0A-E705-4BFE4B76A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404217"/>
            <a:ext cx="3581400" cy="3469481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843F1E1-2DEC-7911-9F0C-F61DD92214CC}"/>
              </a:ext>
            </a:extLst>
          </p:cNvPr>
          <p:cNvSpPr txBox="1"/>
          <p:nvPr/>
        </p:nvSpPr>
        <p:spPr>
          <a:xfrm>
            <a:off x="4404220" y="671119"/>
            <a:ext cx="268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←少し広がる</a:t>
            </a:r>
            <a:endParaRPr kumimoji="1" lang="en-US" altLang="ja-JP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09BC41D-9DEB-9DB7-1141-7F0F597F0652}"/>
              </a:ext>
            </a:extLst>
          </p:cNvPr>
          <p:cNvSpPr txBox="1"/>
          <p:nvPr/>
        </p:nvSpPr>
        <p:spPr>
          <a:xfrm>
            <a:off x="3959606" y="2785037"/>
            <a:ext cx="249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左下、下図：要確認</a:t>
            </a:r>
          </a:p>
        </p:txBody>
      </p:sp>
    </p:spTree>
    <p:extLst>
      <p:ext uri="{BB962C8B-B14F-4D97-AF65-F5344CB8AC3E}">
        <p14:creationId xmlns:p14="http://schemas.microsoft.com/office/powerpoint/2010/main" val="3543721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B739C6C-5CF2-50C1-CEA8-4A03A9FD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66</a:t>
            </a:fld>
            <a:endParaRPr lang="ja-JP" altLang="en-US" dirty="0"/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22533463-F547-5ED6-7975-CF32452AD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787124" cy="3330429"/>
          </a:xfrm>
          <a:prstGeom prst="rect">
            <a:avLst/>
          </a:prstGeom>
        </p:spPr>
      </p:pic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32D1D2AD-AF63-2150-3B27-F5D38202D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7572"/>
            <a:ext cx="3806824" cy="3330429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3060A490-1CEB-A071-33A8-2041F3C9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888" y="1"/>
            <a:ext cx="3876111" cy="3391046"/>
          </a:xfrm>
          <a:prstGeom prst="rect">
            <a:avLst/>
          </a:prstGeom>
        </p:spPr>
      </p:pic>
      <p:pic>
        <p:nvPicPr>
          <p:cNvPr id="10" name="図 9" descr="グラフ, 等高線グラフ&#10;&#10;自動的に生成された説明">
            <a:extLst>
              <a:ext uri="{FF2B5EF4-FFF2-40B4-BE49-F238E27FC236}">
                <a16:creationId xmlns:a16="http://schemas.microsoft.com/office/drawing/2014/main" id="{1388988C-56A4-5D7C-0439-F956B2555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75" y="3527570"/>
            <a:ext cx="3806824" cy="333043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27B576-D583-A1E2-BE0F-E3A27CEB2BFC}"/>
              </a:ext>
            </a:extLst>
          </p:cNvPr>
          <p:cNvSpPr txBox="1"/>
          <p:nvPr/>
        </p:nvSpPr>
        <p:spPr>
          <a:xfrm>
            <a:off x="4446166" y="4351585"/>
            <a:ext cx="4026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例の縞が見えない→</a:t>
            </a:r>
          </a:p>
        </p:txBody>
      </p:sp>
    </p:spTree>
    <p:extLst>
      <p:ext uri="{BB962C8B-B14F-4D97-AF65-F5344CB8AC3E}">
        <p14:creationId xmlns:p14="http://schemas.microsoft.com/office/powerpoint/2010/main" val="317318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41F5D89-2124-8B04-693F-B816FDA2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67</a:t>
            </a:fld>
            <a:endParaRPr lang="ja-JP" altLang="en-US" dirty="0"/>
          </a:p>
        </p:txBody>
      </p:sp>
      <p:pic>
        <p:nvPicPr>
          <p:cNvPr id="10" name="図 9" descr="グラフ, ヒストグラム&#10;&#10;自動的に生成された説明">
            <a:extLst>
              <a:ext uri="{FF2B5EF4-FFF2-40B4-BE49-F238E27FC236}">
                <a16:creationId xmlns:a16="http://schemas.microsoft.com/office/drawing/2014/main" id="{7882F164-D655-420E-D6DF-5AD9CF291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1549" cy="3001162"/>
          </a:xfrm>
          <a:prstGeom prst="rect">
            <a:avLst/>
          </a:prstGeom>
        </p:spPr>
      </p:pic>
      <p:pic>
        <p:nvPicPr>
          <p:cNvPr id="12" name="図 1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C0781027-8E3C-4B03-BF88-976648390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98" y="1258348"/>
            <a:ext cx="7925954" cy="4148355"/>
          </a:xfrm>
          <a:prstGeom prst="rect">
            <a:avLst/>
          </a:prstGeom>
        </p:spPr>
      </p:pic>
      <p:pic>
        <p:nvPicPr>
          <p:cNvPr id="14" name="図 1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6F4B202-E0FB-9A17-B0A8-E121E4B01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4" y="3001161"/>
            <a:ext cx="4101650" cy="3830833"/>
          </a:xfrm>
          <a:prstGeom prst="rect">
            <a:avLst/>
          </a:prstGeom>
        </p:spPr>
      </p:pic>
      <p:sp>
        <p:nvSpPr>
          <p:cNvPr id="15" name="楕円 14">
            <a:extLst>
              <a:ext uri="{FF2B5EF4-FFF2-40B4-BE49-F238E27FC236}">
                <a16:creationId xmlns:a16="http://schemas.microsoft.com/office/drawing/2014/main" id="{61EAA538-B511-D498-26F6-06F87508F2A2}"/>
              </a:ext>
            </a:extLst>
          </p:cNvPr>
          <p:cNvSpPr/>
          <p:nvPr/>
        </p:nvSpPr>
        <p:spPr>
          <a:xfrm>
            <a:off x="2550252" y="5199899"/>
            <a:ext cx="788565" cy="108806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0FE65DB-9283-5F1B-2649-F15D84E48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757" y="2463810"/>
            <a:ext cx="581311" cy="7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72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68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82DCA0-B368-FD73-E26F-CDD0692A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187"/>
            <a:ext cx="3658111" cy="914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B6C96B-5996-C43F-579E-53DA41DDE50A}"/>
              </a:ext>
            </a:extLst>
          </p:cNvPr>
          <p:cNvSpPr txBox="1"/>
          <p:nvPr/>
        </p:nvSpPr>
        <p:spPr>
          <a:xfrm>
            <a:off x="6096000" y="726621"/>
            <a:ext cx="500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・白い領域内での</a:t>
            </a:r>
            <a:r>
              <a:rPr lang="ja-JP" altLang="en-US" dirty="0"/>
              <a:t>領域平均</a:t>
            </a:r>
            <a:endParaRPr lang="en-US" altLang="ja-JP" dirty="0"/>
          </a:p>
          <a:p>
            <a:r>
              <a:rPr kumimoji="1" lang="ja-JP" altLang="en-US" dirty="0"/>
              <a:t>・黒い領域内での領域平均</a:t>
            </a:r>
            <a:endParaRPr kumimoji="1" lang="en-US" altLang="ja-JP" dirty="0"/>
          </a:p>
          <a:p>
            <a:r>
              <a:rPr lang="ja-JP" altLang="en-US" dirty="0"/>
              <a:t>→複素内積をとって類似度を比較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6D191D4-710B-EF6F-4C51-284A7F51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673928"/>
            <a:ext cx="4743450" cy="4953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1E39C8-4AFC-4ABD-51BA-45D64061E20D}"/>
              </a:ext>
            </a:extLst>
          </p:cNvPr>
          <p:cNvSpPr txBox="1"/>
          <p:nvPr/>
        </p:nvSpPr>
        <p:spPr>
          <a:xfrm>
            <a:off x="6238875" y="3109623"/>
            <a:ext cx="48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これを測定領域について導出したものが下式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C917AA-32C1-F02C-FF00-781EBFF25961}"/>
              </a:ext>
            </a:extLst>
          </p:cNvPr>
          <p:cNvSpPr txBox="1"/>
          <p:nvPr/>
        </p:nvSpPr>
        <p:spPr>
          <a:xfrm>
            <a:off x="5440367" y="4741317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が極大になる        に目標物があると考えられる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445F6FC-05E2-54CB-C3AB-88A020EDA0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" t="37501" r="78271" b="23217"/>
          <a:stretch/>
        </p:blipFill>
        <p:spPr>
          <a:xfrm>
            <a:off x="4833257" y="4751421"/>
            <a:ext cx="702129" cy="3592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7698EA-5F6F-AD77-D2C5-8663BCDD6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0" t="21974" r="21691" b="30776"/>
          <a:stretch/>
        </p:blipFill>
        <p:spPr>
          <a:xfrm>
            <a:off x="6939642" y="4751421"/>
            <a:ext cx="465365" cy="28742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5535386" y="5682738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82920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F95A6D-E858-B73E-6769-56F07F70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69</a:t>
            </a:fld>
            <a:endParaRPr lang="ja-JP" altLang="en-US" dirty="0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28A20768-51D6-A06D-5D4A-0A41ECE22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30" y="1487723"/>
            <a:ext cx="5333333" cy="4000000"/>
          </a:xfrm>
          <a:prstGeom prst="rect">
            <a:avLst/>
          </a:prstGeom>
        </p:spPr>
      </p:pic>
      <p:pic>
        <p:nvPicPr>
          <p:cNvPr id="6" name="図 5" descr="グラフ, ヒストグラム&#10;&#10;自動的に生成された説明">
            <a:extLst>
              <a:ext uri="{FF2B5EF4-FFF2-40B4-BE49-F238E27FC236}">
                <a16:creationId xmlns:a16="http://schemas.microsoft.com/office/drawing/2014/main" id="{F7256B4B-AE8E-E543-DA41-9F6F53EF1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224"/>
            <a:ext cx="5333333" cy="400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DD9FDFC-EB1E-EBEF-E6C2-170B825CCC57}"/>
              </a:ext>
            </a:extLst>
          </p:cNvPr>
          <p:cNvSpPr txBox="1"/>
          <p:nvPr/>
        </p:nvSpPr>
        <p:spPr>
          <a:xfrm>
            <a:off x="1615763" y="1303057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kumimoji="1" lang="ja-JP" altLang="en-US" dirty="0"/>
              <a:t>直径と同じ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6B31ED-8F65-AC76-6E2D-E22953AF5FD7}"/>
              </a:ext>
            </a:extLst>
          </p:cNvPr>
          <p:cNvSpPr txBox="1"/>
          <p:nvPr/>
        </p:nvSpPr>
        <p:spPr>
          <a:xfrm>
            <a:off x="7098483" y="1378558"/>
            <a:ext cx="358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lang="ja-JP" altLang="en-US" dirty="0"/>
              <a:t>直径より広い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2B22B9-7051-D22A-8FFC-5CEE3C1ADF6D}"/>
              </a:ext>
            </a:extLst>
          </p:cNvPr>
          <p:cNvSpPr txBox="1"/>
          <p:nvPr/>
        </p:nvSpPr>
        <p:spPr>
          <a:xfrm>
            <a:off x="1023457" y="394283"/>
            <a:ext cx="376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長方形モデルでの比較</a:t>
            </a:r>
          </a:p>
        </p:txBody>
      </p:sp>
    </p:spTree>
    <p:extLst>
      <p:ext uri="{BB962C8B-B14F-4D97-AF65-F5344CB8AC3E}">
        <p14:creationId xmlns:p14="http://schemas.microsoft.com/office/powerpoint/2010/main" val="170617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571C8-739F-743C-ADAC-A20824AF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シミュレーション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D7952A3-440B-43D8-407F-D3BD722E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98D455-57C9-0953-97E1-C4D1C42A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4" y="2600325"/>
            <a:ext cx="3800475" cy="38004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BD2A9EC-5BC5-165E-2BDC-4971B2DB7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8" t="34584" r="25937" b="17360"/>
          <a:stretch/>
        </p:blipFill>
        <p:spPr>
          <a:xfrm>
            <a:off x="0" y="952500"/>
            <a:ext cx="3733800" cy="3295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DD382F8-9476-7A4D-3357-E328317B3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" y="4064722"/>
            <a:ext cx="1633538" cy="154160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583E1C2-2115-34AF-DF8D-C700ACE60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37" y="2590604"/>
            <a:ext cx="3810196" cy="381019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CD7953-ACC6-4FC4-1D5D-3253CC4BE667}"/>
              </a:ext>
            </a:extLst>
          </p:cNvPr>
          <p:cNvSpPr txBox="1"/>
          <p:nvPr/>
        </p:nvSpPr>
        <p:spPr>
          <a:xfrm>
            <a:off x="4724400" y="1047750"/>
            <a:ext cx="501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・パイプに垂直に</a:t>
            </a:r>
            <a:r>
              <a:rPr kumimoji="1" lang="en-US" altLang="ja-JP" dirty="0"/>
              <a:t>x</a:t>
            </a:r>
            <a:r>
              <a:rPr kumimoji="1" lang="ja-JP" altLang="en-US" dirty="0"/>
              <a:t>軸、平行に</a:t>
            </a:r>
            <a:r>
              <a:rPr kumimoji="1" lang="en-US" altLang="ja-JP" dirty="0"/>
              <a:t>y</a:t>
            </a:r>
            <a:r>
              <a:rPr kumimoji="1" lang="ja-JP" altLang="en-US" dirty="0"/>
              <a:t>軸</a:t>
            </a:r>
            <a:endParaRPr kumimoji="1" lang="en-US" altLang="ja-JP" dirty="0"/>
          </a:p>
          <a:p>
            <a:r>
              <a:rPr lang="ja-JP" altLang="en-US" dirty="0"/>
              <a:t>・高さが</a:t>
            </a:r>
            <a:r>
              <a:rPr lang="en-US" altLang="ja-JP" dirty="0"/>
              <a:t>z</a:t>
            </a:r>
            <a:r>
              <a:rPr lang="ja-JP" altLang="en-US" dirty="0"/>
              <a:t>軸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・いくつか異なる周波数について見る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2344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115DBBF-E9A8-1CBD-592C-2C086C78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70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F931DB3B-D1AB-7DC0-1E57-52AB0F08D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40206"/>
          <a:stretch/>
        </p:blipFill>
        <p:spPr>
          <a:xfrm>
            <a:off x="410362" y="1201633"/>
            <a:ext cx="4009735" cy="5519842"/>
          </a:xfrm>
          <a:prstGeom prst="rect">
            <a:avLst/>
          </a:prstGeom>
        </p:spPr>
      </p:pic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343700A-E551-839E-D1BE-A635547C27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39450"/>
          <a:stretch/>
        </p:blipFill>
        <p:spPr>
          <a:xfrm>
            <a:off x="4605556" y="1201632"/>
            <a:ext cx="4092179" cy="551984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4776C7-A3C6-998E-AFBF-4BCE8B6D5E02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1D3D43A-3D34-4E24-7516-960A6C9B4A9D}"/>
              </a:ext>
            </a:extLst>
          </p:cNvPr>
          <p:cNvSpPr txBox="1"/>
          <p:nvPr/>
        </p:nvSpPr>
        <p:spPr>
          <a:xfrm>
            <a:off x="755008" y="688685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kumimoji="1" lang="ja-JP" altLang="en-US" dirty="0"/>
              <a:t>直径と同じ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587A0B-AECC-1E11-2C4B-7E5390866D12}"/>
              </a:ext>
            </a:extLst>
          </p:cNvPr>
          <p:cNvSpPr txBox="1"/>
          <p:nvPr/>
        </p:nvSpPr>
        <p:spPr>
          <a:xfrm>
            <a:off x="4833456" y="765584"/>
            <a:ext cx="358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長方形モデル</a:t>
            </a:r>
            <a:r>
              <a:rPr kumimoji="1" lang="en-US" altLang="ja-JP" dirty="0"/>
              <a:t>:</a:t>
            </a:r>
            <a:r>
              <a:rPr lang="ja-JP" altLang="en-US" dirty="0"/>
              <a:t>直径より広い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652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E2BD3-5BAB-4D25-0AC0-60FDAD30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71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E7F82737-68A2-A330-F626-698C76A4C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" r="10637"/>
          <a:stretch/>
        </p:blipFill>
        <p:spPr>
          <a:xfrm>
            <a:off x="5398123" y="1020223"/>
            <a:ext cx="5067743" cy="408351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1552F49-5F6B-FFA2-2404-956F343EC812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13" name="図 1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2AE3AAEF-904E-BD4C-93DA-BF12207AF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r="37257"/>
          <a:stretch/>
        </p:blipFill>
        <p:spPr>
          <a:xfrm>
            <a:off x="987513" y="1020223"/>
            <a:ext cx="2487571" cy="408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228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E43A38A-A245-F035-4085-7503579F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767" y="6335626"/>
            <a:ext cx="2743200" cy="365125"/>
          </a:xfrm>
        </p:spPr>
        <p:txBody>
          <a:bodyPr/>
          <a:lstStyle/>
          <a:p>
            <a:fld id="{AB492E1D-532B-4343-855D-235CD69FFFAA}" type="slidenum">
              <a:rPr lang="ja-JP" altLang="en-US" smtClean="0"/>
              <a:pPr/>
              <a:t>72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3F8CF395-EB91-F0A5-B19F-459C17279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r="39795"/>
          <a:stretch/>
        </p:blipFill>
        <p:spPr>
          <a:xfrm>
            <a:off x="293615" y="1080082"/>
            <a:ext cx="3450883" cy="4697835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3D795DF9-DDE6-115C-746A-7B5AD2A8F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r="12821"/>
          <a:stretch/>
        </p:blipFill>
        <p:spPr>
          <a:xfrm>
            <a:off x="3654158" y="1175485"/>
            <a:ext cx="6685425" cy="404246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840A08-4963-1FCA-BDC4-1619FDB1C52F}"/>
              </a:ext>
            </a:extLst>
          </p:cNvPr>
          <p:cNvSpPr txBox="1"/>
          <p:nvPr/>
        </p:nvSpPr>
        <p:spPr>
          <a:xfrm>
            <a:off x="884783" y="78977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送信：垂直、受信：平行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83007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D41883-0A7D-4F42-6710-299297E6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73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A92ED049-6775-3131-0675-7CA03D2EB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r="40550"/>
          <a:stretch/>
        </p:blipFill>
        <p:spPr>
          <a:xfrm>
            <a:off x="309694" y="956606"/>
            <a:ext cx="3419061" cy="4689185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A3EB6D6-09BE-B5E4-241E-E306A1D28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7" r="40206"/>
          <a:stretch/>
        </p:blipFill>
        <p:spPr>
          <a:xfrm>
            <a:off x="5595457" y="956606"/>
            <a:ext cx="3419061" cy="482393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8ACDE4-13D2-3D4C-C993-7BE66F8220D4}"/>
              </a:ext>
            </a:extLst>
          </p:cNvPr>
          <p:cNvSpPr txBox="1"/>
          <p:nvPr/>
        </p:nvSpPr>
        <p:spPr>
          <a:xfrm>
            <a:off x="876394" y="45421"/>
            <a:ext cx="4794637" cy="38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Tx-Rx(</a:t>
            </a:r>
            <a:r>
              <a:rPr lang="ja-JP" altLang="en-US" dirty="0"/>
              <a:t>送信：平行、受信：垂直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64115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A92873-D02D-04AD-DAA6-1F6D44E0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74</a:t>
            </a:fld>
            <a:endParaRPr lang="ja-JP" altLang="en-US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F8496981-C5B3-9C38-F36A-5C95C7C64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0721130" cy="3360104"/>
          </a:xfrm>
          <a:prstGeom prst="rect">
            <a:avLst/>
          </a:prstGeom>
        </p:spPr>
      </p:pic>
      <p:pic>
        <p:nvPicPr>
          <p:cNvPr id="6" name="図 5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15C8589A-8028-6782-F57B-D601FC7DB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0956022" cy="34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182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A92873-D02D-04AD-DAA6-1F6D44E0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75</a:t>
            </a:fld>
            <a:endParaRPr lang="ja-JP" altLang="en-US" dirty="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6F998004-226D-F821-91D9-EDD866F59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08735" cy="50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51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A60064A-4ADF-657A-D6C2-1E60A6CCF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76</a:t>
            </a:fld>
            <a:endParaRPr lang="ja-JP" altLang="en-US" dirty="0"/>
          </a:p>
        </p:txBody>
      </p:sp>
      <p:pic>
        <p:nvPicPr>
          <p:cNvPr id="4" name="図 3" descr="グラフ, 散布図, バブル チャート&#10;&#10;自動的に生成された説明">
            <a:extLst>
              <a:ext uri="{FF2B5EF4-FFF2-40B4-BE49-F238E27FC236}">
                <a16:creationId xmlns:a16="http://schemas.microsoft.com/office/drawing/2014/main" id="{C734B468-4F80-BD31-6877-FD2031AEC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6"/>
            <a:ext cx="8144774" cy="6858000"/>
          </a:xfrm>
          <a:prstGeom prst="rect">
            <a:avLst/>
          </a:prstGeom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315B3FDB-6A8F-A2FE-C85A-B73C8946A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80" y="364787"/>
            <a:ext cx="3010320" cy="638264"/>
          </a:xfrm>
          <a:prstGeom prst="rect">
            <a:avLst/>
          </a:prstGeom>
        </p:spPr>
      </p:pic>
      <p:pic>
        <p:nvPicPr>
          <p:cNvPr id="8" name="図 7" descr="テキスト, 手紙&#10;&#10;自動的に生成された説明">
            <a:extLst>
              <a:ext uri="{FF2B5EF4-FFF2-40B4-BE49-F238E27FC236}">
                <a16:creationId xmlns:a16="http://schemas.microsoft.com/office/drawing/2014/main" id="{608F9295-1441-B9FF-33CD-4F2317DA3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00" y="1372734"/>
            <a:ext cx="3501400" cy="1474556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34DB3A14-4C18-84BF-F8EB-E99C2003C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774" y="3401115"/>
            <a:ext cx="3953427" cy="704948"/>
          </a:xfrm>
          <a:prstGeom prst="rect">
            <a:avLst/>
          </a:prstGeom>
        </p:spPr>
      </p:pic>
      <p:pic>
        <p:nvPicPr>
          <p:cNvPr id="12" name="図 11" descr="アンテナ, 時計, 吊るす, 部屋 が含まれている画像&#10;&#10;自動的に生成された説明">
            <a:extLst>
              <a:ext uri="{FF2B5EF4-FFF2-40B4-BE49-F238E27FC236}">
                <a16:creationId xmlns:a16="http://schemas.microsoft.com/office/drawing/2014/main" id="{E83ED5B0-171F-9B64-B1D0-FFC0605C3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9" y="4282160"/>
            <a:ext cx="2943636" cy="1038370"/>
          </a:xfrm>
          <a:prstGeom prst="rect">
            <a:avLst/>
          </a:prstGeom>
        </p:spPr>
      </p:pic>
      <p:pic>
        <p:nvPicPr>
          <p:cNvPr id="14" name="図 13" descr="テキスト&#10;&#10;低い精度で自動的に生成された説明">
            <a:extLst>
              <a:ext uri="{FF2B5EF4-FFF2-40B4-BE49-F238E27FC236}">
                <a16:creationId xmlns:a16="http://schemas.microsoft.com/office/drawing/2014/main" id="{2DC2029B-BA54-0FF6-152B-B3BE72A9F7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00" y="5819629"/>
            <a:ext cx="3886475" cy="103837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255772-1383-E8B9-3E55-E862C6EB1284}"/>
              </a:ext>
            </a:extLst>
          </p:cNvPr>
          <p:cNvSpPr txBox="1"/>
          <p:nvPr/>
        </p:nvSpPr>
        <p:spPr>
          <a:xfrm>
            <a:off x="3523665" y="6591790"/>
            <a:ext cx="4402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/>
              <a:t>[</a:t>
            </a:r>
            <a:r>
              <a:rPr lang="ja-JP" altLang="en-US" sz="900" dirty="0"/>
              <a:t>出</a:t>
            </a:r>
            <a:r>
              <a:rPr kumimoji="1" lang="ja-JP" altLang="en-US" sz="900" dirty="0"/>
              <a:t>典</a:t>
            </a:r>
            <a:r>
              <a:rPr kumimoji="1" lang="en-US" altLang="ja-JP" sz="900" dirty="0"/>
              <a:t>]:https://ieeexplore.ieee.org/stamp/</a:t>
            </a:r>
            <a:r>
              <a:rPr kumimoji="1" lang="en-US" altLang="ja-JP" sz="900" dirty="0" err="1"/>
              <a:t>stamp.jsp?tp</a:t>
            </a:r>
            <a:r>
              <a:rPr kumimoji="1" lang="en-US" altLang="ja-JP" sz="900" dirty="0"/>
              <a:t>=&amp;</a:t>
            </a:r>
            <a:r>
              <a:rPr kumimoji="1" lang="en-US" altLang="ja-JP" sz="900" dirty="0" err="1"/>
              <a:t>arnumber</a:t>
            </a:r>
            <a:r>
              <a:rPr kumimoji="1" lang="en-US" altLang="ja-JP" sz="900" dirty="0"/>
              <a:t>=6691949</a:t>
            </a:r>
            <a:endParaRPr kumimoji="1" lang="ja-JP" altLang="en-US" sz="9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A1F0EE5-910D-EF04-4774-240B9C611DA6}"/>
              </a:ext>
            </a:extLst>
          </p:cNvPr>
          <p:cNvSpPr txBox="1"/>
          <p:nvPr/>
        </p:nvSpPr>
        <p:spPr>
          <a:xfrm>
            <a:off x="3523665" y="6376346"/>
            <a:ext cx="44022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[</a:t>
            </a:r>
            <a:r>
              <a:rPr kumimoji="1" lang="ja-JP" altLang="en-US" sz="800" dirty="0"/>
              <a:t>出典</a:t>
            </a:r>
            <a:r>
              <a:rPr kumimoji="1" lang="en-US" altLang="ja-JP" sz="800" dirty="0"/>
              <a:t>]:</a:t>
            </a:r>
            <a:r>
              <a:rPr lang="ja-JP" altLang="en-US" sz="800" dirty="0"/>
              <a:t>四元数自己組織化マップに基づく 偏波リモートセンシングによる 人体動作の分類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533289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AAA8CC6-C2F7-A25B-A5D7-58BE5778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77</a:t>
            </a:fld>
            <a:endParaRPr lang="ja-JP" altLang="en-US" dirty="0"/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74A18DF4-0953-B58A-D19B-F278E3FF6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5224"/>
            <a:ext cx="4187450" cy="3140588"/>
          </a:xfrm>
          <a:prstGeom prst="rect">
            <a:avLst/>
          </a:prstGeom>
        </p:spPr>
      </p:pic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E10F3C66-8C27-385B-C736-033F621DF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62" y="37612"/>
            <a:ext cx="4287749" cy="3215812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BADE5F66-60CF-7A0B-B897-C7B04D547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39" y="0"/>
            <a:ext cx="4152961" cy="3507769"/>
          </a:xfrm>
          <a:prstGeom prst="rect">
            <a:avLst/>
          </a:prstGeom>
        </p:spPr>
      </p:pic>
      <p:pic>
        <p:nvPicPr>
          <p:cNvPr id="10" name="図 9" descr="ダイアグラム, 概略図&#10;&#10;自動的に生成された説明">
            <a:extLst>
              <a:ext uri="{FF2B5EF4-FFF2-40B4-BE49-F238E27FC236}">
                <a16:creationId xmlns:a16="http://schemas.microsoft.com/office/drawing/2014/main" id="{AAB77DA2-971F-71E8-1436-8D614D029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39" y="3717412"/>
            <a:ext cx="4187450" cy="3140588"/>
          </a:xfrm>
          <a:prstGeom prst="rect">
            <a:avLst/>
          </a:prstGeom>
        </p:spPr>
      </p:pic>
      <p:pic>
        <p:nvPicPr>
          <p:cNvPr id="16" name="図 15" descr="グラフ, ダイアグラム&#10;&#10;自動的に生成された説明">
            <a:extLst>
              <a:ext uri="{FF2B5EF4-FFF2-40B4-BE49-F238E27FC236}">
                <a16:creationId xmlns:a16="http://schemas.microsoft.com/office/drawing/2014/main" id="{CC210230-7ACA-174A-BC0B-00D9387794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3" y="3626160"/>
            <a:ext cx="4287750" cy="3215813"/>
          </a:xfrm>
          <a:prstGeom prst="rect">
            <a:avLst/>
          </a:prstGeom>
        </p:spPr>
      </p:pic>
      <p:pic>
        <p:nvPicPr>
          <p:cNvPr id="20" name="図 19" descr="グラフ&#10;&#10;自動的に生成された説明">
            <a:extLst>
              <a:ext uri="{FF2B5EF4-FFF2-40B4-BE49-F238E27FC236}">
                <a16:creationId xmlns:a16="http://schemas.microsoft.com/office/drawing/2014/main" id="{8F4CEE3B-218A-E7C0-2D18-85915A3935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52" y="15766"/>
            <a:ext cx="3898548" cy="3492003"/>
          </a:xfrm>
          <a:prstGeom prst="rect">
            <a:avLst/>
          </a:prstGeom>
        </p:spPr>
      </p:pic>
      <p:pic>
        <p:nvPicPr>
          <p:cNvPr id="22" name="図 21" descr="グラフ&#10;&#10;自動的に生成された説明">
            <a:extLst>
              <a:ext uri="{FF2B5EF4-FFF2-40B4-BE49-F238E27FC236}">
                <a16:creationId xmlns:a16="http://schemas.microsoft.com/office/drawing/2014/main" id="{D72EF3A4-7CAB-685E-2984-9E9A87821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11" y="3679800"/>
            <a:ext cx="4187450" cy="31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813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BD3CA6A-4CBD-C970-DDF6-AC9214245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78</a:t>
            </a:fld>
            <a:endParaRPr lang="ja-JP" altLang="en-US" dirty="0"/>
          </a:p>
        </p:txBody>
      </p:sp>
      <p:pic>
        <p:nvPicPr>
          <p:cNvPr id="4" name="図 3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A0DBD8D8-8FB9-4C92-766D-5DBED1FF2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66"/>
            <a:ext cx="4084681" cy="3062565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CE6BC189-8709-504B-0A32-AA52BE8FA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682" y="-866"/>
            <a:ext cx="4083419" cy="3062565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F222851D-11C6-A03F-31B8-3B4CB201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92" y="0"/>
            <a:ext cx="4082265" cy="3061699"/>
          </a:xfrm>
          <a:prstGeom prst="rect">
            <a:avLst/>
          </a:prstGeom>
        </p:spPr>
      </p:pic>
      <p:pic>
        <p:nvPicPr>
          <p:cNvPr id="10" name="図 9" descr="ダイアグラム, 概略図&#10;&#10;自動的に生成された説明">
            <a:extLst>
              <a:ext uri="{FF2B5EF4-FFF2-40B4-BE49-F238E27FC236}">
                <a16:creationId xmlns:a16="http://schemas.microsoft.com/office/drawing/2014/main" id="{AB3B1A8D-7DF7-2930-F376-65897683E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65" y="3354512"/>
            <a:ext cx="4671317" cy="3503488"/>
          </a:xfrm>
          <a:prstGeom prst="rect">
            <a:avLst/>
          </a:prstGeom>
        </p:spPr>
      </p:pic>
      <p:pic>
        <p:nvPicPr>
          <p:cNvPr id="12" name="図 11" descr="グラフ&#10;&#10;自動的に生成された説明">
            <a:extLst>
              <a:ext uri="{FF2B5EF4-FFF2-40B4-BE49-F238E27FC236}">
                <a16:creationId xmlns:a16="http://schemas.microsoft.com/office/drawing/2014/main" id="{B68B1590-5AAA-775D-1C6C-1AAB47780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3154" cy="3429866"/>
          </a:xfrm>
          <a:prstGeom prst="rect">
            <a:avLst/>
          </a:prstGeom>
        </p:spPr>
      </p:pic>
      <p:pic>
        <p:nvPicPr>
          <p:cNvPr id="14" name="図 13" descr="グラフ, ダイアグラム&#10;&#10;自動的に生成された説明">
            <a:extLst>
              <a:ext uri="{FF2B5EF4-FFF2-40B4-BE49-F238E27FC236}">
                <a16:creationId xmlns:a16="http://schemas.microsoft.com/office/drawing/2014/main" id="{09ABA99A-9590-34CB-1602-CDAAC46F18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60" y="3796301"/>
            <a:ext cx="4082265" cy="30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648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893990A-FD9C-61BD-5CBB-8653BBB4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79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D40B1334-FA85-7AC5-173E-E48EE440E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3" y="0"/>
            <a:ext cx="8468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2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C9D16E-7B44-74C9-8E30-72CA5F4A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1175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シミュレーション結果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垂直偏波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F421E3C-9C15-C1AF-9C9C-24B23192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336C4892-296E-6268-0627-9D25D7701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0267"/>
            <a:ext cx="3143749" cy="2095833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9D5A31F7-31C3-B4FB-6855-7145C704E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941221"/>
            <a:ext cx="3143750" cy="2095834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874D149F-C6A0-1E87-90D5-5A2E1DE2F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70" y="876300"/>
            <a:ext cx="3241132" cy="2160755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8DCCA143-E9EB-8A34-4E39-7B148A3F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3143749" cy="2095833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83D57C92-7345-6D59-9B05-9CFB9980A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4" y="3429000"/>
            <a:ext cx="3241132" cy="2160755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52088954-52BD-1A3A-D98B-9DF9C1E43A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4" t="33333" r="26875" b="18493"/>
          <a:stretch/>
        </p:blipFill>
        <p:spPr>
          <a:xfrm>
            <a:off x="6844214" y="3305177"/>
            <a:ext cx="2576012" cy="25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899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92BCA37-0EDE-1330-4079-12975678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80</a:t>
            </a:fld>
            <a:endParaRPr lang="ja-JP" altLang="en-US" dirty="0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48823542-7F49-EB5F-6653-EDCA5DA6D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57519" cy="6858000"/>
          </a:xfrm>
          <a:prstGeom prst="rect">
            <a:avLst/>
          </a:prstGeom>
        </p:spPr>
      </p:pic>
      <p:pic>
        <p:nvPicPr>
          <p:cNvPr id="6" name="図 5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FF2D5399-C7EA-4F7B-7364-30441C720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076" y="0"/>
            <a:ext cx="6397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444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53A686-E351-1ADC-3B6B-58BBE37F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81</a:t>
            </a:fld>
            <a:endParaRPr lang="ja-JP" altLang="en-US" dirty="0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128F4FB7-ED93-ED69-D21D-BFC6AA157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6" y="220415"/>
            <a:ext cx="9336947" cy="41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896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ECEB8D-8632-EA9C-153C-F8FD99B1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82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A881AF8-E87B-A9FC-EB61-59A6C15B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8169" cy="3840845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727A9448-7C23-3FA4-3920-ED0BC34E8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02" y="2310219"/>
            <a:ext cx="4742846" cy="4547781"/>
          </a:xfrm>
          <a:prstGeom prst="rect">
            <a:avLst/>
          </a:prstGeom>
        </p:spPr>
      </p:pic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3A208E9F-EF74-739A-D3AE-9A01557D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40" y="0"/>
            <a:ext cx="4222459" cy="40487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7BAC30-D544-F7BB-59DA-150075E94627}"/>
              </a:ext>
            </a:extLst>
          </p:cNvPr>
          <p:cNvSpPr txBox="1"/>
          <p:nvPr/>
        </p:nvSpPr>
        <p:spPr>
          <a:xfrm>
            <a:off x="5422785" y="1274254"/>
            <a:ext cx="187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w</a:t>
            </a:r>
            <a:r>
              <a:rPr kumimoji="1" lang="en-US" altLang="ja-JP" dirty="0" err="1"/>
              <a:t>indow_size</a:t>
            </a:r>
            <a:r>
              <a:rPr kumimoji="1" lang="en-US" altLang="ja-JP" dirty="0"/>
              <a:t>=7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106344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ECEB8D-8632-EA9C-153C-F8FD99B1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83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A881AF8-E87B-A9FC-EB61-59A6C15B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8169" cy="3840845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727A9448-7C23-3FA4-3920-ED0BC34E8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02" y="2310219"/>
            <a:ext cx="4742846" cy="4547781"/>
          </a:xfrm>
          <a:prstGeom prst="rect">
            <a:avLst/>
          </a:prstGeom>
        </p:spPr>
      </p:pic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3A208E9F-EF74-739A-D3AE-9A01557D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40" y="0"/>
            <a:ext cx="4222459" cy="40487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7BAC30-D544-F7BB-59DA-150075E94627}"/>
              </a:ext>
            </a:extLst>
          </p:cNvPr>
          <p:cNvSpPr txBox="1"/>
          <p:nvPr/>
        </p:nvSpPr>
        <p:spPr>
          <a:xfrm>
            <a:off x="5422785" y="1274254"/>
            <a:ext cx="187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w</a:t>
            </a:r>
            <a:r>
              <a:rPr kumimoji="1" lang="en-US" altLang="ja-JP" dirty="0" err="1"/>
              <a:t>indow_size</a:t>
            </a:r>
            <a:r>
              <a:rPr kumimoji="1" lang="en-US" altLang="ja-JP" dirty="0"/>
              <a:t>=5</a:t>
            </a:r>
          </a:p>
        </p:txBody>
      </p:sp>
      <p:pic>
        <p:nvPicPr>
          <p:cNvPr id="4" name="図 3" descr="グラフ&#10;&#10;低い精度で自動的に生成された説明">
            <a:extLst>
              <a:ext uri="{FF2B5EF4-FFF2-40B4-BE49-F238E27FC236}">
                <a16:creationId xmlns:a16="http://schemas.microsoft.com/office/drawing/2014/main" id="{F95C9183-BFFB-3CAD-DCBB-914E8AAF3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03018" cy="3917659"/>
          </a:xfrm>
          <a:prstGeom prst="rect">
            <a:avLst/>
          </a:prstGeom>
        </p:spPr>
      </p:pic>
      <p:pic>
        <p:nvPicPr>
          <p:cNvPr id="12" name="図 11" descr="ダイアグラム&#10;&#10;自動的に生成された説明">
            <a:extLst>
              <a:ext uri="{FF2B5EF4-FFF2-40B4-BE49-F238E27FC236}">
                <a16:creationId xmlns:a16="http://schemas.microsoft.com/office/drawing/2014/main" id="{A3171954-DFC3-3EDF-019E-9B59C5F577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84" y="0"/>
            <a:ext cx="4703018" cy="3917659"/>
          </a:xfrm>
          <a:prstGeom prst="rect">
            <a:avLst/>
          </a:prstGeom>
        </p:spPr>
      </p:pic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404B5275-54FC-2F37-DE1A-AF99A10065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30" y="2383265"/>
            <a:ext cx="4328989" cy="42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554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ECEB8D-8632-EA9C-153C-F8FD99B1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84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A881AF8-E87B-A9FC-EB61-59A6C15B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8169" cy="3840845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727A9448-7C23-3FA4-3920-ED0BC34E8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02" y="2310219"/>
            <a:ext cx="4742846" cy="4547781"/>
          </a:xfrm>
          <a:prstGeom prst="rect">
            <a:avLst/>
          </a:prstGeom>
        </p:spPr>
      </p:pic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3A208E9F-EF74-739A-D3AE-9A01557D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40" y="0"/>
            <a:ext cx="4222459" cy="40487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7BAC30-D544-F7BB-59DA-150075E94627}"/>
              </a:ext>
            </a:extLst>
          </p:cNvPr>
          <p:cNvSpPr txBox="1"/>
          <p:nvPr/>
        </p:nvSpPr>
        <p:spPr>
          <a:xfrm>
            <a:off x="5093864" y="1475589"/>
            <a:ext cx="187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w</a:t>
            </a:r>
            <a:r>
              <a:rPr kumimoji="1" lang="en-US" altLang="ja-JP" dirty="0" err="1"/>
              <a:t>indow_size</a:t>
            </a:r>
            <a:r>
              <a:rPr kumimoji="1" lang="en-US" altLang="ja-JP" dirty="0"/>
              <a:t>=7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69CCF4-CD1A-514D-FE2B-DEF751856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"/>
            <a:ext cx="4328989" cy="3807217"/>
          </a:xfrm>
          <a:prstGeom prst="rect">
            <a:avLst/>
          </a:prstGeom>
        </p:spPr>
      </p:pic>
      <p:pic>
        <p:nvPicPr>
          <p:cNvPr id="12" name="図 11" descr="グラフ&#10;&#10;自動的に生成された説明">
            <a:extLst>
              <a:ext uri="{FF2B5EF4-FFF2-40B4-BE49-F238E27FC236}">
                <a16:creationId xmlns:a16="http://schemas.microsoft.com/office/drawing/2014/main" id="{D1808DF6-983B-B97A-A227-C82B719BA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82" y="0"/>
            <a:ext cx="4611518" cy="4381861"/>
          </a:xfrm>
          <a:prstGeom prst="rect">
            <a:avLst/>
          </a:prstGeom>
        </p:spPr>
      </p:pic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D3CE76EF-5CD9-8DA6-46B0-DC2A47198A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01" y="2428411"/>
            <a:ext cx="4446165" cy="438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94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ECEB8D-8632-EA9C-153C-F8FD99B1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85</a:t>
            </a:fld>
            <a:endParaRPr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A881AF8-E87B-A9FC-EB61-59A6C15B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48169" cy="3840845"/>
          </a:xfrm>
          <a:prstGeom prst="rect">
            <a:avLst/>
          </a:prstGeom>
        </p:spPr>
      </p:pic>
      <p:pic>
        <p:nvPicPr>
          <p:cNvPr id="10" name="図 9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3A208E9F-EF74-739A-D3AE-9A01557DB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40" y="0"/>
            <a:ext cx="4222459" cy="40487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7BAC30-D544-F7BB-59DA-150075E94627}"/>
              </a:ext>
            </a:extLst>
          </p:cNvPr>
          <p:cNvSpPr txBox="1"/>
          <p:nvPr/>
        </p:nvSpPr>
        <p:spPr>
          <a:xfrm>
            <a:off x="5093864" y="1475589"/>
            <a:ext cx="187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w</a:t>
            </a:r>
            <a:r>
              <a:rPr kumimoji="1" lang="en-US" altLang="ja-JP" dirty="0" err="1"/>
              <a:t>indow_size</a:t>
            </a:r>
            <a:r>
              <a:rPr kumimoji="1" lang="en-US" altLang="ja-JP" dirty="0"/>
              <a:t>=5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69CCF4-CD1A-514D-FE2B-DEF751856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"/>
            <a:ext cx="4328989" cy="3807217"/>
          </a:xfrm>
          <a:prstGeom prst="rect">
            <a:avLst/>
          </a:prstGeom>
        </p:spPr>
      </p:pic>
      <p:pic>
        <p:nvPicPr>
          <p:cNvPr id="12" name="図 11" descr="グラフ&#10;&#10;自動的に生成された説明">
            <a:extLst>
              <a:ext uri="{FF2B5EF4-FFF2-40B4-BE49-F238E27FC236}">
                <a16:creationId xmlns:a16="http://schemas.microsoft.com/office/drawing/2014/main" id="{D1808DF6-983B-B97A-A227-C82B719BA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82" y="0"/>
            <a:ext cx="4611518" cy="4381861"/>
          </a:xfrm>
          <a:prstGeom prst="rect">
            <a:avLst/>
          </a:prstGeom>
        </p:spPr>
      </p:pic>
      <p:pic>
        <p:nvPicPr>
          <p:cNvPr id="5" name="図 4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24DFEA85-8DDD-F4EB-BE7A-2708514BF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" y="-5960"/>
            <a:ext cx="4666727" cy="3604837"/>
          </a:xfrm>
          <a:prstGeom prst="rect">
            <a:avLst/>
          </a:prstGeom>
        </p:spPr>
      </p:pic>
      <p:pic>
        <p:nvPicPr>
          <p:cNvPr id="13" name="図 12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32372AE2-96F8-5E1D-863E-32CF01E14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877" y="3186051"/>
            <a:ext cx="4753609" cy="3671949"/>
          </a:xfrm>
          <a:prstGeom prst="rect">
            <a:avLst/>
          </a:prstGeom>
        </p:spPr>
      </p:pic>
      <p:pic>
        <p:nvPicPr>
          <p:cNvPr id="15" name="図 14" descr="グラフ&#10;&#10;自動的に生成された説明">
            <a:extLst>
              <a:ext uri="{FF2B5EF4-FFF2-40B4-BE49-F238E27FC236}">
                <a16:creationId xmlns:a16="http://schemas.microsoft.com/office/drawing/2014/main" id="{DFDE482B-E8A8-2596-3C8D-BB7C23D60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830" y="0"/>
            <a:ext cx="4748169" cy="40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103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5967E5-48D0-0C8B-52A7-D3F3C0D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86</a:t>
            </a:fld>
            <a:endParaRPr lang="ja-JP" altLang="en-US" dirty="0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5CCC4CD3-843E-92EA-C103-D2597DC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283977" cy="3212983"/>
          </a:xfrm>
          <a:prstGeom prst="rect">
            <a:avLst/>
          </a:prstGeom>
        </p:spPr>
      </p:pic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CFEF43F5-6EE0-3FFB-DD06-95261FED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9450"/>
            <a:ext cx="3878510" cy="3212982"/>
          </a:xfrm>
          <a:prstGeom prst="rect">
            <a:avLst/>
          </a:prstGeom>
        </p:spPr>
      </p:pic>
      <p:pic>
        <p:nvPicPr>
          <p:cNvPr id="10" name="図 9" descr="グラフ, 散布図&#10;&#10;自動的に生成された説明">
            <a:extLst>
              <a:ext uri="{FF2B5EF4-FFF2-40B4-BE49-F238E27FC236}">
                <a16:creationId xmlns:a16="http://schemas.microsoft.com/office/drawing/2014/main" id="{F33A6C63-FBD2-04D2-2EFD-C98D1894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670" y="75501"/>
            <a:ext cx="4283976" cy="3212982"/>
          </a:xfrm>
          <a:prstGeom prst="rect">
            <a:avLst/>
          </a:prstGeom>
        </p:spPr>
      </p:pic>
      <p:pic>
        <p:nvPicPr>
          <p:cNvPr id="5" name="図 4" descr="ダイアグラム, 概略図&#10;&#10;自動的に生成された説明">
            <a:extLst>
              <a:ext uri="{FF2B5EF4-FFF2-40B4-BE49-F238E27FC236}">
                <a16:creationId xmlns:a16="http://schemas.microsoft.com/office/drawing/2014/main" id="{C166A6A1-91FA-7C57-E8F3-18B2E41A37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124" y="3600260"/>
            <a:ext cx="3149522" cy="276569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3873EEB-B125-1119-D31A-4811C5BF5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3417" y="408383"/>
            <a:ext cx="2978762" cy="48656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61B6287-4C03-1182-00E6-7D27A9B3C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2570" y="6495180"/>
            <a:ext cx="4401693" cy="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52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5967E5-48D0-0C8B-52A7-D3F3C0D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87</a:t>
            </a:fld>
            <a:endParaRPr lang="ja-JP" altLang="en-US" dirty="0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5CCC4CD3-843E-92EA-C103-D2597DC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283977" cy="3212983"/>
          </a:xfrm>
          <a:prstGeom prst="rect">
            <a:avLst/>
          </a:prstGeom>
        </p:spPr>
      </p:pic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CFEF43F5-6EE0-3FFB-DD06-95261FED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14" y="0"/>
            <a:ext cx="3878510" cy="3212982"/>
          </a:xfrm>
          <a:prstGeom prst="rect">
            <a:avLst/>
          </a:prstGeom>
        </p:spPr>
      </p:pic>
      <p:pic>
        <p:nvPicPr>
          <p:cNvPr id="10" name="図 9" descr="グラフ, 散布図&#10;&#10;自動的に生成された説明">
            <a:extLst>
              <a:ext uri="{FF2B5EF4-FFF2-40B4-BE49-F238E27FC236}">
                <a16:creationId xmlns:a16="http://schemas.microsoft.com/office/drawing/2014/main" id="{F33A6C63-FBD2-04D2-2EFD-C98D1894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24" y="0"/>
            <a:ext cx="4283976" cy="3212982"/>
          </a:xfrm>
          <a:prstGeom prst="rect">
            <a:avLst/>
          </a:prstGeom>
        </p:spPr>
      </p:pic>
      <p:pic>
        <p:nvPicPr>
          <p:cNvPr id="12" name="図 11" descr="グラフ, 散布図&#10;&#10;自動的に生成された説明">
            <a:extLst>
              <a:ext uri="{FF2B5EF4-FFF2-40B4-BE49-F238E27FC236}">
                <a16:creationId xmlns:a16="http://schemas.microsoft.com/office/drawing/2014/main" id="{44F3EFD2-0634-0FCD-A224-11959558E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5497"/>
            <a:ext cx="3878510" cy="3442503"/>
          </a:xfrm>
          <a:prstGeom prst="rect">
            <a:avLst/>
          </a:prstGeom>
        </p:spPr>
      </p:pic>
      <p:pic>
        <p:nvPicPr>
          <p:cNvPr id="14" name="図 13" descr="グラフ, 散布図&#10;&#10;自動的に生成された説明">
            <a:extLst>
              <a:ext uri="{FF2B5EF4-FFF2-40B4-BE49-F238E27FC236}">
                <a16:creationId xmlns:a16="http://schemas.microsoft.com/office/drawing/2014/main" id="{90319CBE-921E-BA4D-B178-E560AB31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43" y="3707799"/>
            <a:ext cx="4029514" cy="3150201"/>
          </a:xfrm>
          <a:prstGeom prst="rect">
            <a:avLst/>
          </a:prstGeom>
        </p:spPr>
      </p:pic>
      <p:pic>
        <p:nvPicPr>
          <p:cNvPr id="16" name="図 15" descr="グラフ, 散布図&#10;&#10;自動的に生成された説明">
            <a:extLst>
              <a:ext uri="{FF2B5EF4-FFF2-40B4-BE49-F238E27FC236}">
                <a16:creationId xmlns:a16="http://schemas.microsoft.com/office/drawing/2014/main" id="{B4FF6928-FA20-15D9-0A22-541804F85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61" y="3645019"/>
            <a:ext cx="4160939" cy="32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162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5967E5-48D0-0C8B-52A7-D3F3C0D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88</a:t>
            </a:fld>
            <a:endParaRPr lang="ja-JP" altLang="en-US" dirty="0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5CCC4CD3-843E-92EA-C103-D2597DC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283977" cy="3212983"/>
          </a:xfrm>
          <a:prstGeom prst="rect">
            <a:avLst/>
          </a:prstGeom>
        </p:spPr>
      </p:pic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CFEF43F5-6EE0-3FFB-DD06-95261FED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14" y="0"/>
            <a:ext cx="3878510" cy="3212982"/>
          </a:xfrm>
          <a:prstGeom prst="rect">
            <a:avLst/>
          </a:prstGeom>
        </p:spPr>
      </p:pic>
      <p:pic>
        <p:nvPicPr>
          <p:cNvPr id="10" name="図 9" descr="グラフ, 散布図&#10;&#10;自動的に生成された説明">
            <a:extLst>
              <a:ext uri="{FF2B5EF4-FFF2-40B4-BE49-F238E27FC236}">
                <a16:creationId xmlns:a16="http://schemas.microsoft.com/office/drawing/2014/main" id="{F33A6C63-FBD2-04D2-2EFD-C98D1894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24" y="0"/>
            <a:ext cx="4283976" cy="3212982"/>
          </a:xfrm>
          <a:prstGeom prst="rect">
            <a:avLst/>
          </a:prstGeom>
        </p:spPr>
      </p:pic>
      <p:pic>
        <p:nvPicPr>
          <p:cNvPr id="12" name="図 11" descr="グラフ, 散布図&#10;&#10;自動的に生成された説明">
            <a:extLst>
              <a:ext uri="{FF2B5EF4-FFF2-40B4-BE49-F238E27FC236}">
                <a16:creationId xmlns:a16="http://schemas.microsoft.com/office/drawing/2014/main" id="{44F3EFD2-0634-0FCD-A224-11959558E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5497"/>
            <a:ext cx="3878510" cy="3442503"/>
          </a:xfrm>
          <a:prstGeom prst="rect">
            <a:avLst/>
          </a:prstGeom>
        </p:spPr>
      </p:pic>
      <p:pic>
        <p:nvPicPr>
          <p:cNvPr id="14" name="図 13" descr="グラフ, 散布図&#10;&#10;自動的に生成された説明">
            <a:extLst>
              <a:ext uri="{FF2B5EF4-FFF2-40B4-BE49-F238E27FC236}">
                <a16:creationId xmlns:a16="http://schemas.microsoft.com/office/drawing/2014/main" id="{90319CBE-921E-BA4D-B178-E560AB31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43" y="3707799"/>
            <a:ext cx="4029514" cy="3150201"/>
          </a:xfrm>
          <a:prstGeom prst="rect">
            <a:avLst/>
          </a:prstGeom>
        </p:spPr>
      </p:pic>
      <p:pic>
        <p:nvPicPr>
          <p:cNvPr id="16" name="図 15" descr="グラフ, 散布図&#10;&#10;自動的に生成された説明">
            <a:extLst>
              <a:ext uri="{FF2B5EF4-FFF2-40B4-BE49-F238E27FC236}">
                <a16:creationId xmlns:a16="http://schemas.microsoft.com/office/drawing/2014/main" id="{B4FF6928-FA20-15D9-0A22-541804F85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07" y="3645019"/>
            <a:ext cx="4160939" cy="3210232"/>
          </a:xfrm>
          <a:prstGeom prst="rect">
            <a:avLst/>
          </a:prstGeom>
        </p:spPr>
      </p:pic>
      <p:pic>
        <p:nvPicPr>
          <p:cNvPr id="5" name="図 4" descr="グラフ, ダイアグラム&#10;&#10;自動的に生成された説明">
            <a:extLst>
              <a:ext uri="{FF2B5EF4-FFF2-40B4-BE49-F238E27FC236}">
                <a16:creationId xmlns:a16="http://schemas.microsoft.com/office/drawing/2014/main" id="{7230DECB-EFC5-45B9-434B-DB169C49F5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4283976" cy="3190033"/>
          </a:xfrm>
          <a:prstGeom prst="rect">
            <a:avLst/>
          </a:prstGeom>
        </p:spPr>
      </p:pic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A0DF7D49-E8C1-F008-F351-8252FCB7B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60" y="0"/>
            <a:ext cx="4438840" cy="3210233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0247E6B8-88BA-E1F7-B4DD-C48A47F371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90" y="-2749"/>
            <a:ext cx="4280310" cy="3210233"/>
          </a:xfrm>
          <a:prstGeom prst="rect">
            <a:avLst/>
          </a:prstGeom>
        </p:spPr>
      </p:pic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2BDF12DB-6546-6C01-5C16-DFF56B00E6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1"/>
            <a:ext cx="4286998" cy="3431268"/>
          </a:xfrm>
          <a:prstGeom prst="rect">
            <a:avLst/>
          </a:prstGeom>
        </p:spPr>
      </p:pic>
      <p:pic>
        <p:nvPicPr>
          <p:cNvPr id="18" name="図 17" descr="ダイアグラム&#10;&#10;自動的に生成された説明">
            <a:extLst>
              <a:ext uri="{FF2B5EF4-FFF2-40B4-BE49-F238E27FC236}">
                <a16:creationId xmlns:a16="http://schemas.microsoft.com/office/drawing/2014/main" id="{65542F63-3A85-27E2-E8FB-981695B9B8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312" y="3607630"/>
            <a:ext cx="4283976" cy="3212982"/>
          </a:xfrm>
          <a:prstGeom prst="rect">
            <a:avLst/>
          </a:prstGeom>
        </p:spPr>
      </p:pic>
      <p:pic>
        <p:nvPicPr>
          <p:cNvPr id="20" name="図 19" descr="ダイアグラム&#10;&#10;自動的に生成された説明">
            <a:extLst>
              <a:ext uri="{FF2B5EF4-FFF2-40B4-BE49-F238E27FC236}">
                <a16:creationId xmlns:a16="http://schemas.microsoft.com/office/drawing/2014/main" id="{D4443C71-E833-A818-EDCE-7D25581778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308" y="3892730"/>
            <a:ext cx="3953692" cy="296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976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5967E5-48D0-0C8B-52A7-D3F3C0D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89</a:t>
            </a:fld>
            <a:endParaRPr lang="ja-JP" altLang="en-US" dirty="0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5CCC4CD3-843E-92EA-C103-D2597DC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283977" cy="3212983"/>
          </a:xfrm>
          <a:prstGeom prst="rect">
            <a:avLst/>
          </a:prstGeom>
        </p:spPr>
      </p:pic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CFEF43F5-6EE0-3FFB-DD06-95261FED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14" y="0"/>
            <a:ext cx="3878510" cy="3212982"/>
          </a:xfrm>
          <a:prstGeom prst="rect">
            <a:avLst/>
          </a:prstGeom>
        </p:spPr>
      </p:pic>
      <p:pic>
        <p:nvPicPr>
          <p:cNvPr id="10" name="図 9" descr="グラフ, 散布図&#10;&#10;自動的に生成された説明">
            <a:extLst>
              <a:ext uri="{FF2B5EF4-FFF2-40B4-BE49-F238E27FC236}">
                <a16:creationId xmlns:a16="http://schemas.microsoft.com/office/drawing/2014/main" id="{F33A6C63-FBD2-04D2-2EFD-C98D1894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24" y="0"/>
            <a:ext cx="4283976" cy="3212982"/>
          </a:xfrm>
          <a:prstGeom prst="rect">
            <a:avLst/>
          </a:prstGeom>
        </p:spPr>
      </p:pic>
      <p:pic>
        <p:nvPicPr>
          <p:cNvPr id="12" name="図 11" descr="グラフ, 散布図&#10;&#10;自動的に生成された説明">
            <a:extLst>
              <a:ext uri="{FF2B5EF4-FFF2-40B4-BE49-F238E27FC236}">
                <a16:creationId xmlns:a16="http://schemas.microsoft.com/office/drawing/2014/main" id="{44F3EFD2-0634-0FCD-A224-11959558E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5497"/>
            <a:ext cx="3878510" cy="3442503"/>
          </a:xfrm>
          <a:prstGeom prst="rect">
            <a:avLst/>
          </a:prstGeom>
        </p:spPr>
      </p:pic>
      <p:pic>
        <p:nvPicPr>
          <p:cNvPr id="14" name="図 13" descr="グラフ, 散布図&#10;&#10;自動的に生成された説明">
            <a:extLst>
              <a:ext uri="{FF2B5EF4-FFF2-40B4-BE49-F238E27FC236}">
                <a16:creationId xmlns:a16="http://schemas.microsoft.com/office/drawing/2014/main" id="{90319CBE-921E-BA4D-B178-E560AB31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43" y="3707799"/>
            <a:ext cx="4029514" cy="3150201"/>
          </a:xfrm>
          <a:prstGeom prst="rect">
            <a:avLst/>
          </a:prstGeom>
        </p:spPr>
      </p:pic>
      <p:pic>
        <p:nvPicPr>
          <p:cNvPr id="16" name="図 15" descr="グラフ, 散布図&#10;&#10;自動的に生成された説明">
            <a:extLst>
              <a:ext uri="{FF2B5EF4-FFF2-40B4-BE49-F238E27FC236}">
                <a16:creationId xmlns:a16="http://schemas.microsoft.com/office/drawing/2014/main" id="{B4FF6928-FA20-15D9-0A22-541804F85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07" y="3645019"/>
            <a:ext cx="4160939" cy="3210232"/>
          </a:xfrm>
          <a:prstGeom prst="rect">
            <a:avLst/>
          </a:prstGeom>
        </p:spPr>
      </p:pic>
      <p:pic>
        <p:nvPicPr>
          <p:cNvPr id="5" name="図 4" descr="グラフ, ダイアグラム&#10;&#10;自動的に生成された説明">
            <a:extLst>
              <a:ext uri="{FF2B5EF4-FFF2-40B4-BE49-F238E27FC236}">
                <a16:creationId xmlns:a16="http://schemas.microsoft.com/office/drawing/2014/main" id="{7230DECB-EFC5-45B9-434B-DB169C49F5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4283976" cy="3190033"/>
          </a:xfrm>
          <a:prstGeom prst="rect">
            <a:avLst/>
          </a:prstGeom>
        </p:spPr>
      </p:pic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A0DF7D49-E8C1-F008-F351-8252FCB7B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60" y="0"/>
            <a:ext cx="4438840" cy="3210233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0247E6B8-88BA-E1F7-B4DD-C48A47F371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90" y="-2749"/>
            <a:ext cx="4280310" cy="3210233"/>
          </a:xfrm>
          <a:prstGeom prst="rect">
            <a:avLst/>
          </a:prstGeom>
        </p:spPr>
      </p:pic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2BDF12DB-6546-6C01-5C16-DFF56B00E6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1"/>
            <a:ext cx="4286998" cy="3431268"/>
          </a:xfrm>
          <a:prstGeom prst="rect">
            <a:avLst/>
          </a:prstGeom>
        </p:spPr>
      </p:pic>
      <p:pic>
        <p:nvPicPr>
          <p:cNvPr id="18" name="図 17" descr="ダイアグラム&#10;&#10;自動的に生成された説明">
            <a:extLst>
              <a:ext uri="{FF2B5EF4-FFF2-40B4-BE49-F238E27FC236}">
                <a16:creationId xmlns:a16="http://schemas.microsoft.com/office/drawing/2014/main" id="{65542F63-3A85-27E2-E8FB-981695B9B8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312" y="3607630"/>
            <a:ext cx="4283976" cy="3212982"/>
          </a:xfrm>
          <a:prstGeom prst="rect">
            <a:avLst/>
          </a:prstGeom>
        </p:spPr>
      </p:pic>
      <p:pic>
        <p:nvPicPr>
          <p:cNvPr id="20" name="図 19" descr="ダイアグラム&#10;&#10;自動的に生成された説明">
            <a:extLst>
              <a:ext uri="{FF2B5EF4-FFF2-40B4-BE49-F238E27FC236}">
                <a16:creationId xmlns:a16="http://schemas.microsoft.com/office/drawing/2014/main" id="{D4443C71-E833-A818-EDCE-7D25581778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308" y="3892730"/>
            <a:ext cx="3953692" cy="2965269"/>
          </a:xfrm>
          <a:prstGeom prst="rect">
            <a:avLst/>
          </a:prstGeom>
        </p:spPr>
      </p:pic>
      <p:pic>
        <p:nvPicPr>
          <p:cNvPr id="13" name="図 12" descr="グラフ, 散布図&#10;&#10;自動的に生成された説明">
            <a:extLst>
              <a:ext uri="{FF2B5EF4-FFF2-40B4-BE49-F238E27FC236}">
                <a16:creationId xmlns:a16="http://schemas.microsoft.com/office/drawing/2014/main" id="{691760F2-141D-17F4-15A9-889EB0B424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95" y="-2749"/>
            <a:ext cx="4253377" cy="3190033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5C8F3C5D-A82D-2333-D91B-2619E6DC5E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49"/>
            <a:ext cx="4253377" cy="3190033"/>
          </a:xfrm>
          <a:prstGeom prst="rect">
            <a:avLst/>
          </a:prstGeom>
        </p:spPr>
      </p:pic>
      <p:pic>
        <p:nvPicPr>
          <p:cNvPr id="19" name="図 18" descr="グラフ, 散布図&#10;&#10;自動的に生成された説明">
            <a:extLst>
              <a:ext uri="{FF2B5EF4-FFF2-40B4-BE49-F238E27FC236}">
                <a16:creationId xmlns:a16="http://schemas.microsoft.com/office/drawing/2014/main" id="{D6469A6F-AB6B-28FD-8D74-7682623E9D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623" y="-8247"/>
            <a:ext cx="4253377" cy="3190033"/>
          </a:xfrm>
          <a:prstGeom prst="rect">
            <a:avLst/>
          </a:prstGeom>
        </p:spPr>
      </p:pic>
      <p:pic>
        <p:nvPicPr>
          <p:cNvPr id="22" name="図 21" descr="グラフ, 散布図&#10;&#10;自動的に生成された説明">
            <a:extLst>
              <a:ext uri="{FF2B5EF4-FFF2-40B4-BE49-F238E27FC236}">
                <a16:creationId xmlns:a16="http://schemas.microsoft.com/office/drawing/2014/main" id="{5FCAF8BA-3580-3988-026F-B896385B91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6252"/>
            <a:ext cx="4575664" cy="3431748"/>
          </a:xfrm>
          <a:prstGeom prst="rect">
            <a:avLst/>
          </a:prstGeom>
        </p:spPr>
      </p:pic>
      <p:pic>
        <p:nvPicPr>
          <p:cNvPr id="24" name="図 23" descr="グラフ, 散布図&#10;&#10;自動的に生成された説明">
            <a:extLst>
              <a:ext uri="{FF2B5EF4-FFF2-40B4-BE49-F238E27FC236}">
                <a16:creationId xmlns:a16="http://schemas.microsoft.com/office/drawing/2014/main" id="{D0DD5BA4-EDFF-8BA9-1616-A0ABD2385A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94" y="3570242"/>
            <a:ext cx="4200269" cy="3285009"/>
          </a:xfrm>
          <a:prstGeom prst="rect">
            <a:avLst/>
          </a:prstGeom>
        </p:spPr>
      </p:pic>
      <p:pic>
        <p:nvPicPr>
          <p:cNvPr id="26" name="図 25" descr="グラフ, 散布図&#10;&#10;自動的に生成された説明">
            <a:extLst>
              <a:ext uri="{FF2B5EF4-FFF2-40B4-BE49-F238E27FC236}">
                <a16:creationId xmlns:a16="http://schemas.microsoft.com/office/drawing/2014/main" id="{576A2D30-AA8C-AD8C-2247-5EC78E0E07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87" y="3647389"/>
            <a:ext cx="4029513" cy="32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2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74A4F5-E8EA-418C-9DD6-264CE2BB7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942642"/>
            <a:ext cx="3729537" cy="248635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64F3AA-7DF7-8C3D-7DC1-3ABAEDC1DBEF}"/>
              </a:ext>
            </a:extLst>
          </p:cNvPr>
          <p:cNvSpPr txBox="1"/>
          <p:nvPr/>
        </p:nvSpPr>
        <p:spPr>
          <a:xfrm>
            <a:off x="619125" y="495300"/>
            <a:ext cx="38290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深さｚ軸について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0FB9BF-AAC0-9B91-AA12-8E28883F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65" y="875659"/>
            <a:ext cx="3581148" cy="25687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86E89B3-05E9-46AC-B584-ED0494E55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2" y="3876342"/>
            <a:ext cx="3729537" cy="248635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588E185-F4EB-0668-C64B-AF96E1946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44" y="3876342"/>
            <a:ext cx="3729538" cy="248635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1DED9FA-86BA-7A72-AE8F-242AD2C2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22" y="1010127"/>
            <a:ext cx="3651381" cy="243425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A74B931-76E6-3021-EA86-18B24FBC4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63" y="3717758"/>
            <a:ext cx="2398294" cy="239428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A68E64-A914-3059-2E6E-C135CEA1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540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5967E5-48D0-0C8B-52A7-D3F3C0D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90</a:t>
            </a:fld>
            <a:endParaRPr lang="ja-JP" altLang="en-US" dirty="0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5CCC4CD3-843E-92EA-C103-D2597DC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283977" cy="3212983"/>
          </a:xfrm>
          <a:prstGeom prst="rect">
            <a:avLst/>
          </a:prstGeom>
        </p:spPr>
      </p:pic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CFEF43F5-6EE0-3FFB-DD06-95261FED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14" y="0"/>
            <a:ext cx="3878510" cy="3212982"/>
          </a:xfrm>
          <a:prstGeom prst="rect">
            <a:avLst/>
          </a:prstGeom>
        </p:spPr>
      </p:pic>
      <p:pic>
        <p:nvPicPr>
          <p:cNvPr id="10" name="図 9" descr="グラフ, 散布図&#10;&#10;自動的に生成された説明">
            <a:extLst>
              <a:ext uri="{FF2B5EF4-FFF2-40B4-BE49-F238E27FC236}">
                <a16:creationId xmlns:a16="http://schemas.microsoft.com/office/drawing/2014/main" id="{F33A6C63-FBD2-04D2-2EFD-C98D1894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24" y="0"/>
            <a:ext cx="4283976" cy="3212982"/>
          </a:xfrm>
          <a:prstGeom prst="rect">
            <a:avLst/>
          </a:prstGeom>
        </p:spPr>
      </p:pic>
      <p:pic>
        <p:nvPicPr>
          <p:cNvPr id="12" name="図 11" descr="グラフ, 散布図&#10;&#10;自動的に生成された説明">
            <a:extLst>
              <a:ext uri="{FF2B5EF4-FFF2-40B4-BE49-F238E27FC236}">
                <a16:creationId xmlns:a16="http://schemas.microsoft.com/office/drawing/2014/main" id="{44F3EFD2-0634-0FCD-A224-11959558E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5497"/>
            <a:ext cx="3878510" cy="3442503"/>
          </a:xfrm>
          <a:prstGeom prst="rect">
            <a:avLst/>
          </a:prstGeom>
        </p:spPr>
      </p:pic>
      <p:pic>
        <p:nvPicPr>
          <p:cNvPr id="14" name="図 13" descr="グラフ, 散布図&#10;&#10;自動的に生成された説明">
            <a:extLst>
              <a:ext uri="{FF2B5EF4-FFF2-40B4-BE49-F238E27FC236}">
                <a16:creationId xmlns:a16="http://schemas.microsoft.com/office/drawing/2014/main" id="{90319CBE-921E-BA4D-B178-E560AB31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43" y="3707799"/>
            <a:ext cx="4029514" cy="3150201"/>
          </a:xfrm>
          <a:prstGeom prst="rect">
            <a:avLst/>
          </a:prstGeom>
        </p:spPr>
      </p:pic>
      <p:pic>
        <p:nvPicPr>
          <p:cNvPr id="16" name="図 15" descr="グラフ, 散布図&#10;&#10;自動的に生成された説明">
            <a:extLst>
              <a:ext uri="{FF2B5EF4-FFF2-40B4-BE49-F238E27FC236}">
                <a16:creationId xmlns:a16="http://schemas.microsoft.com/office/drawing/2014/main" id="{B4FF6928-FA20-15D9-0A22-541804F85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07" y="3645019"/>
            <a:ext cx="4160939" cy="3210232"/>
          </a:xfrm>
          <a:prstGeom prst="rect">
            <a:avLst/>
          </a:prstGeom>
        </p:spPr>
      </p:pic>
      <p:pic>
        <p:nvPicPr>
          <p:cNvPr id="5" name="図 4" descr="グラフ, ダイアグラム&#10;&#10;自動的に生成された説明">
            <a:extLst>
              <a:ext uri="{FF2B5EF4-FFF2-40B4-BE49-F238E27FC236}">
                <a16:creationId xmlns:a16="http://schemas.microsoft.com/office/drawing/2014/main" id="{7230DECB-EFC5-45B9-434B-DB169C49F5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4283976" cy="3190033"/>
          </a:xfrm>
          <a:prstGeom prst="rect">
            <a:avLst/>
          </a:prstGeom>
        </p:spPr>
      </p:pic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A0DF7D49-E8C1-F008-F351-8252FCB7B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60" y="0"/>
            <a:ext cx="4438840" cy="3210233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0247E6B8-88BA-E1F7-B4DD-C48A47F371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90" y="-2749"/>
            <a:ext cx="4280310" cy="3210233"/>
          </a:xfrm>
          <a:prstGeom prst="rect">
            <a:avLst/>
          </a:prstGeom>
        </p:spPr>
      </p:pic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2BDF12DB-6546-6C01-5C16-DFF56B00E6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1"/>
            <a:ext cx="4286998" cy="3431268"/>
          </a:xfrm>
          <a:prstGeom prst="rect">
            <a:avLst/>
          </a:prstGeom>
        </p:spPr>
      </p:pic>
      <p:pic>
        <p:nvPicPr>
          <p:cNvPr id="18" name="図 17" descr="ダイアグラム&#10;&#10;自動的に生成された説明">
            <a:extLst>
              <a:ext uri="{FF2B5EF4-FFF2-40B4-BE49-F238E27FC236}">
                <a16:creationId xmlns:a16="http://schemas.microsoft.com/office/drawing/2014/main" id="{65542F63-3A85-27E2-E8FB-981695B9B8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312" y="3607630"/>
            <a:ext cx="4283976" cy="3212982"/>
          </a:xfrm>
          <a:prstGeom prst="rect">
            <a:avLst/>
          </a:prstGeom>
        </p:spPr>
      </p:pic>
      <p:pic>
        <p:nvPicPr>
          <p:cNvPr id="20" name="図 19" descr="ダイアグラム&#10;&#10;自動的に生成された説明">
            <a:extLst>
              <a:ext uri="{FF2B5EF4-FFF2-40B4-BE49-F238E27FC236}">
                <a16:creationId xmlns:a16="http://schemas.microsoft.com/office/drawing/2014/main" id="{D4443C71-E833-A818-EDCE-7D25581778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308" y="3892730"/>
            <a:ext cx="3953692" cy="2965269"/>
          </a:xfrm>
          <a:prstGeom prst="rect">
            <a:avLst/>
          </a:prstGeom>
        </p:spPr>
      </p:pic>
      <p:pic>
        <p:nvPicPr>
          <p:cNvPr id="13" name="図 12" descr="グラフ, 散布図&#10;&#10;自動的に生成された説明">
            <a:extLst>
              <a:ext uri="{FF2B5EF4-FFF2-40B4-BE49-F238E27FC236}">
                <a16:creationId xmlns:a16="http://schemas.microsoft.com/office/drawing/2014/main" id="{691760F2-141D-17F4-15A9-889EB0B424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95" y="-2749"/>
            <a:ext cx="4253377" cy="3190033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5C8F3C5D-A82D-2333-D91B-2619E6DC5E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49"/>
            <a:ext cx="4253377" cy="3190033"/>
          </a:xfrm>
          <a:prstGeom prst="rect">
            <a:avLst/>
          </a:prstGeom>
        </p:spPr>
      </p:pic>
      <p:pic>
        <p:nvPicPr>
          <p:cNvPr id="19" name="図 18" descr="グラフ, 散布図&#10;&#10;自動的に生成された説明">
            <a:extLst>
              <a:ext uri="{FF2B5EF4-FFF2-40B4-BE49-F238E27FC236}">
                <a16:creationId xmlns:a16="http://schemas.microsoft.com/office/drawing/2014/main" id="{D6469A6F-AB6B-28FD-8D74-7682623E9D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623" y="-8247"/>
            <a:ext cx="4253377" cy="3190033"/>
          </a:xfrm>
          <a:prstGeom prst="rect">
            <a:avLst/>
          </a:prstGeom>
        </p:spPr>
      </p:pic>
      <p:pic>
        <p:nvPicPr>
          <p:cNvPr id="22" name="図 21" descr="グラフ, 散布図&#10;&#10;自動的に生成された説明">
            <a:extLst>
              <a:ext uri="{FF2B5EF4-FFF2-40B4-BE49-F238E27FC236}">
                <a16:creationId xmlns:a16="http://schemas.microsoft.com/office/drawing/2014/main" id="{5FCAF8BA-3580-3988-026F-B896385B91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6252"/>
            <a:ext cx="4575664" cy="3431748"/>
          </a:xfrm>
          <a:prstGeom prst="rect">
            <a:avLst/>
          </a:prstGeom>
        </p:spPr>
      </p:pic>
      <p:pic>
        <p:nvPicPr>
          <p:cNvPr id="24" name="図 23" descr="グラフ, 散布図&#10;&#10;自動的に生成された説明">
            <a:extLst>
              <a:ext uri="{FF2B5EF4-FFF2-40B4-BE49-F238E27FC236}">
                <a16:creationId xmlns:a16="http://schemas.microsoft.com/office/drawing/2014/main" id="{D0DD5BA4-EDFF-8BA9-1616-A0ABD2385A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94" y="3570242"/>
            <a:ext cx="4200269" cy="3285009"/>
          </a:xfrm>
          <a:prstGeom prst="rect">
            <a:avLst/>
          </a:prstGeom>
        </p:spPr>
      </p:pic>
      <p:pic>
        <p:nvPicPr>
          <p:cNvPr id="26" name="図 25" descr="グラフ, 散布図&#10;&#10;自動的に生成された説明">
            <a:extLst>
              <a:ext uri="{FF2B5EF4-FFF2-40B4-BE49-F238E27FC236}">
                <a16:creationId xmlns:a16="http://schemas.microsoft.com/office/drawing/2014/main" id="{576A2D30-AA8C-AD8C-2247-5EC78E0E07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87" y="3647389"/>
            <a:ext cx="4029513" cy="3210612"/>
          </a:xfrm>
          <a:prstGeom prst="rect">
            <a:avLst/>
          </a:prstGeom>
        </p:spPr>
      </p:pic>
      <p:pic>
        <p:nvPicPr>
          <p:cNvPr id="9" name="図 8" descr="ダイアグラム&#10;&#10;自動的に生成された説明">
            <a:extLst>
              <a:ext uri="{FF2B5EF4-FFF2-40B4-BE49-F238E27FC236}">
                <a16:creationId xmlns:a16="http://schemas.microsoft.com/office/drawing/2014/main" id="{60C12F7D-1943-A89B-D2F6-4BF437137C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6" y="-8247"/>
            <a:ext cx="4252355" cy="3189266"/>
          </a:xfrm>
          <a:prstGeom prst="rect">
            <a:avLst/>
          </a:prstGeom>
        </p:spPr>
      </p:pic>
      <p:pic>
        <p:nvPicPr>
          <p:cNvPr id="21" name="図 20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75191BAF-63A9-7AF7-74E8-C1FD26C3DC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90" y="18218"/>
            <a:ext cx="4252354" cy="3189266"/>
          </a:xfrm>
          <a:prstGeom prst="rect">
            <a:avLst/>
          </a:prstGeom>
        </p:spPr>
      </p:pic>
      <p:pic>
        <p:nvPicPr>
          <p:cNvPr id="25" name="図 24" descr="ダイアグラム&#10;&#10;自動的に生成された説明">
            <a:extLst>
              <a:ext uri="{FF2B5EF4-FFF2-40B4-BE49-F238E27FC236}">
                <a16:creationId xmlns:a16="http://schemas.microsoft.com/office/drawing/2014/main" id="{539D107D-CF47-33CB-DFE0-BA165D7AABE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419" y="-18192"/>
            <a:ext cx="4277128" cy="3207846"/>
          </a:xfrm>
          <a:prstGeom prst="rect">
            <a:avLst/>
          </a:prstGeom>
        </p:spPr>
      </p:pic>
      <p:pic>
        <p:nvPicPr>
          <p:cNvPr id="28" name="図 27" descr="グラフ&#10;&#10;低い精度で自動的に生成された説明">
            <a:extLst>
              <a:ext uri="{FF2B5EF4-FFF2-40B4-BE49-F238E27FC236}">
                <a16:creationId xmlns:a16="http://schemas.microsoft.com/office/drawing/2014/main" id="{E48235C0-C9EE-D452-5A18-AFE1B8BF720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8999"/>
            <a:ext cx="4475226" cy="3434019"/>
          </a:xfrm>
          <a:prstGeom prst="rect">
            <a:avLst/>
          </a:prstGeom>
        </p:spPr>
      </p:pic>
      <p:pic>
        <p:nvPicPr>
          <p:cNvPr id="30" name="図 29" descr="ダイアグラム&#10;&#10;自動的に生成された説明">
            <a:extLst>
              <a:ext uri="{FF2B5EF4-FFF2-40B4-BE49-F238E27FC236}">
                <a16:creationId xmlns:a16="http://schemas.microsoft.com/office/drawing/2014/main" id="{7AF6F93A-82A7-8B87-EAC3-3452168FB3A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69" y="3567364"/>
            <a:ext cx="4200268" cy="3285009"/>
          </a:xfrm>
          <a:prstGeom prst="rect">
            <a:avLst/>
          </a:prstGeom>
        </p:spPr>
      </p:pic>
      <p:pic>
        <p:nvPicPr>
          <p:cNvPr id="32" name="図 31" descr="グラフ&#10;&#10;自動的に生成された説明">
            <a:extLst>
              <a:ext uri="{FF2B5EF4-FFF2-40B4-BE49-F238E27FC236}">
                <a16:creationId xmlns:a16="http://schemas.microsoft.com/office/drawing/2014/main" id="{39B809C1-611B-AA9E-B0D1-C42A955810A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44" y="3644641"/>
            <a:ext cx="3981456" cy="3196977"/>
          </a:xfrm>
          <a:prstGeom prst="rect">
            <a:avLst/>
          </a:prstGeom>
        </p:spPr>
      </p:pic>
      <p:pic>
        <p:nvPicPr>
          <p:cNvPr id="17" name="図 16" descr="ダイアグラム&#10;&#10;自動的に生成された説明">
            <a:extLst>
              <a:ext uri="{FF2B5EF4-FFF2-40B4-BE49-F238E27FC236}">
                <a16:creationId xmlns:a16="http://schemas.microsoft.com/office/drawing/2014/main" id="{D5F4F403-F1AD-75DD-9B07-A7C2BA3245E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83" y="-2101"/>
            <a:ext cx="4252354" cy="3189266"/>
          </a:xfrm>
          <a:prstGeom prst="rect">
            <a:avLst/>
          </a:prstGeom>
        </p:spPr>
      </p:pic>
      <p:pic>
        <p:nvPicPr>
          <p:cNvPr id="27" name="図 26" descr="ダイアグラム, 概略図&#10;&#10;自動的に生成された説明">
            <a:extLst>
              <a:ext uri="{FF2B5EF4-FFF2-40B4-BE49-F238E27FC236}">
                <a16:creationId xmlns:a16="http://schemas.microsoft.com/office/drawing/2014/main" id="{7022917F-4E0C-3064-DF95-B30C90DC9EC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57" y="-16421"/>
            <a:ext cx="4283975" cy="3212982"/>
          </a:xfrm>
          <a:prstGeom prst="rect">
            <a:avLst/>
          </a:prstGeom>
        </p:spPr>
      </p:pic>
      <p:pic>
        <p:nvPicPr>
          <p:cNvPr id="31" name="図 30" descr="ダイアグラム&#10;&#10;自動的に生成された説明">
            <a:extLst>
              <a:ext uri="{FF2B5EF4-FFF2-40B4-BE49-F238E27FC236}">
                <a16:creationId xmlns:a16="http://schemas.microsoft.com/office/drawing/2014/main" id="{E1C14377-97F8-CB8A-24E8-E98BC43B3F2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13" y="-5499"/>
            <a:ext cx="4278433" cy="3208825"/>
          </a:xfrm>
          <a:prstGeom prst="rect">
            <a:avLst/>
          </a:prstGeom>
        </p:spPr>
      </p:pic>
      <p:pic>
        <p:nvPicPr>
          <p:cNvPr id="34" name="図 33" descr="ダイアグラム&#10;&#10;自動的に生成された説明">
            <a:extLst>
              <a:ext uri="{FF2B5EF4-FFF2-40B4-BE49-F238E27FC236}">
                <a16:creationId xmlns:a16="http://schemas.microsoft.com/office/drawing/2014/main" id="{5125CCC7-9EE6-EDC7-74E2-F6D72A62469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83" y="3428996"/>
            <a:ext cx="4578693" cy="3434020"/>
          </a:xfrm>
          <a:prstGeom prst="rect">
            <a:avLst/>
          </a:prstGeom>
        </p:spPr>
      </p:pic>
      <p:pic>
        <p:nvPicPr>
          <p:cNvPr id="36" name="図 35" descr="ダイアグラム&#10;&#10;自動的に生成された説明">
            <a:extLst>
              <a:ext uri="{FF2B5EF4-FFF2-40B4-BE49-F238E27FC236}">
                <a16:creationId xmlns:a16="http://schemas.microsoft.com/office/drawing/2014/main" id="{EFCC7B9E-76CA-DA8B-76BB-F09316A0869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43" y="3459880"/>
            <a:ext cx="4564441" cy="3423331"/>
          </a:xfrm>
          <a:prstGeom prst="rect">
            <a:avLst/>
          </a:prstGeom>
        </p:spPr>
      </p:pic>
      <p:pic>
        <p:nvPicPr>
          <p:cNvPr id="38" name="図 37" descr="グラフ&#10;&#10;自動的に生成された説明">
            <a:extLst>
              <a:ext uri="{FF2B5EF4-FFF2-40B4-BE49-F238E27FC236}">
                <a16:creationId xmlns:a16="http://schemas.microsoft.com/office/drawing/2014/main" id="{EC767C10-38F8-AA5A-36B2-D52AFFE31CF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492" y="3628260"/>
            <a:ext cx="3953693" cy="32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403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5967E5-48D0-0C8B-52A7-D3F3C0D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91</a:t>
            </a:fld>
            <a:endParaRPr lang="ja-JP" altLang="en-US" dirty="0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5CCC4CD3-843E-92EA-C103-D2597DC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283977" cy="3212983"/>
          </a:xfrm>
          <a:prstGeom prst="rect">
            <a:avLst/>
          </a:prstGeom>
        </p:spPr>
      </p:pic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CFEF43F5-6EE0-3FFB-DD06-95261FED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14" y="0"/>
            <a:ext cx="3878510" cy="3212982"/>
          </a:xfrm>
          <a:prstGeom prst="rect">
            <a:avLst/>
          </a:prstGeom>
        </p:spPr>
      </p:pic>
      <p:pic>
        <p:nvPicPr>
          <p:cNvPr id="10" name="図 9" descr="グラフ, 散布図&#10;&#10;自動的に生成された説明">
            <a:extLst>
              <a:ext uri="{FF2B5EF4-FFF2-40B4-BE49-F238E27FC236}">
                <a16:creationId xmlns:a16="http://schemas.microsoft.com/office/drawing/2014/main" id="{F33A6C63-FBD2-04D2-2EFD-C98D1894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24" y="0"/>
            <a:ext cx="4283976" cy="3212982"/>
          </a:xfrm>
          <a:prstGeom prst="rect">
            <a:avLst/>
          </a:prstGeom>
        </p:spPr>
      </p:pic>
      <p:pic>
        <p:nvPicPr>
          <p:cNvPr id="12" name="図 11" descr="グラフ, 散布図&#10;&#10;自動的に生成された説明">
            <a:extLst>
              <a:ext uri="{FF2B5EF4-FFF2-40B4-BE49-F238E27FC236}">
                <a16:creationId xmlns:a16="http://schemas.microsoft.com/office/drawing/2014/main" id="{44F3EFD2-0634-0FCD-A224-11959558E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5497"/>
            <a:ext cx="3878510" cy="3442503"/>
          </a:xfrm>
          <a:prstGeom prst="rect">
            <a:avLst/>
          </a:prstGeom>
        </p:spPr>
      </p:pic>
      <p:pic>
        <p:nvPicPr>
          <p:cNvPr id="14" name="図 13" descr="グラフ, 散布図&#10;&#10;自動的に生成された説明">
            <a:extLst>
              <a:ext uri="{FF2B5EF4-FFF2-40B4-BE49-F238E27FC236}">
                <a16:creationId xmlns:a16="http://schemas.microsoft.com/office/drawing/2014/main" id="{90319CBE-921E-BA4D-B178-E560AB31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43" y="3707799"/>
            <a:ext cx="4029514" cy="3150201"/>
          </a:xfrm>
          <a:prstGeom prst="rect">
            <a:avLst/>
          </a:prstGeom>
        </p:spPr>
      </p:pic>
      <p:pic>
        <p:nvPicPr>
          <p:cNvPr id="16" name="図 15" descr="グラフ, 散布図&#10;&#10;自動的に生成された説明">
            <a:extLst>
              <a:ext uri="{FF2B5EF4-FFF2-40B4-BE49-F238E27FC236}">
                <a16:creationId xmlns:a16="http://schemas.microsoft.com/office/drawing/2014/main" id="{B4FF6928-FA20-15D9-0A22-541804F85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07" y="3645019"/>
            <a:ext cx="4160939" cy="3210232"/>
          </a:xfrm>
          <a:prstGeom prst="rect">
            <a:avLst/>
          </a:prstGeom>
        </p:spPr>
      </p:pic>
      <p:pic>
        <p:nvPicPr>
          <p:cNvPr id="5" name="図 4" descr="グラフ, ダイアグラム&#10;&#10;自動的に生成された説明">
            <a:extLst>
              <a:ext uri="{FF2B5EF4-FFF2-40B4-BE49-F238E27FC236}">
                <a16:creationId xmlns:a16="http://schemas.microsoft.com/office/drawing/2014/main" id="{7230DECB-EFC5-45B9-434B-DB169C49F5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4283976" cy="3190033"/>
          </a:xfrm>
          <a:prstGeom prst="rect">
            <a:avLst/>
          </a:prstGeom>
        </p:spPr>
      </p:pic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A0DF7D49-E8C1-F008-F351-8252FCB7B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60" y="0"/>
            <a:ext cx="4438840" cy="3210233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0247E6B8-88BA-E1F7-B4DD-C48A47F371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90" y="-2749"/>
            <a:ext cx="4280310" cy="3210233"/>
          </a:xfrm>
          <a:prstGeom prst="rect">
            <a:avLst/>
          </a:prstGeom>
        </p:spPr>
      </p:pic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2BDF12DB-6546-6C01-5C16-DFF56B00E6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1"/>
            <a:ext cx="4286998" cy="3431268"/>
          </a:xfrm>
          <a:prstGeom prst="rect">
            <a:avLst/>
          </a:prstGeom>
        </p:spPr>
      </p:pic>
      <p:pic>
        <p:nvPicPr>
          <p:cNvPr id="18" name="図 17" descr="ダイアグラム&#10;&#10;自動的に生成された説明">
            <a:extLst>
              <a:ext uri="{FF2B5EF4-FFF2-40B4-BE49-F238E27FC236}">
                <a16:creationId xmlns:a16="http://schemas.microsoft.com/office/drawing/2014/main" id="{65542F63-3A85-27E2-E8FB-981695B9B8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312" y="3607630"/>
            <a:ext cx="4283976" cy="3212982"/>
          </a:xfrm>
          <a:prstGeom prst="rect">
            <a:avLst/>
          </a:prstGeom>
        </p:spPr>
      </p:pic>
      <p:pic>
        <p:nvPicPr>
          <p:cNvPr id="20" name="図 19" descr="ダイアグラム&#10;&#10;自動的に生成された説明">
            <a:extLst>
              <a:ext uri="{FF2B5EF4-FFF2-40B4-BE49-F238E27FC236}">
                <a16:creationId xmlns:a16="http://schemas.microsoft.com/office/drawing/2014/main" id="{D4443C71-E833-A818-EDCE-7D25581778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308" y="3892730"/>
            <a:ext cx="3953692" cy="2965269"/>
          </a:xfrm>
          <a:prstGeom prst="rect">
            <a:avLst/>
          </a:prstGeom>
        </p:spPr>
      </p:pic>
      <p:pic>
        <p:nvPicPr>
          <p:cNvPr id="13" name="図 12" descr="グラフ, 散布図&#10;&#10;自動的に生成された説明">
            <a:extLst>
              <a:ext uri="{FF2B5EF4-FFF2-40B4-BE49-F238E27FC236}">
                <a16:creationId xmlns:a16="http://schemas.microsoft.com/office/drawing/2014/main" id="{691760F2-141D-17F4-15A9-889EB0B424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95" y="-2749"/>
            <a:ext cx="4253377" cy="3190033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5C8F3C5D-A82D-2333-D91B-2619E6DC5E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49"/>
            <a:ext cx="4253377" cy="3190033"/>
          </a:xfrm>
          <a:prstGeom prst="rect">
            <a:avLst/>
          </a:prstGeom>
        </p:spPr>
      </p:pic>
      <p:pic>
        <p:nvPicPr>
          <p:cNvPr id="19" name="図 18" descr="グラフ, 散布図&#10;&#10;自動的に生成された説明">
            <a:extLst>
              <a:ext uri="{FF2B5EF4-FFF2-40B4-BE49-F238E27FC236}">
                <a16:creationId xmlns:a16="http://schemas.microsoft.com/office/drawing/2014/main" id="{D6469A6F-AB6B-28FD-8D74-7682623E9D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623" y="-8247"/>
            <a:ext cx="4253377" cy="3190033"/>
          </a:xfrm>
          <a:prstGeom prst="rect">
            <a:avLst/>
          </a:prstGeom>
        </p:spPr>
      </p:pic>
      <p:pic>
        <p:nvPicPr>
          <p:cNvPr id="22" name="図 21" descr="グラフ, 散布図&#10;&#10;自動的に生成された説明">
            <a:extLst>
              <a:ext uri="{FF2B5EF4-FFF2-40B4-BE49-F238E27FC236}">
                <a16:creationId xmlns:a16="http://schemas.microsoft.com/office/drawing/2014/main" id="{5FCAF8BA-3580-3988-026F-B896385B91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6252"/>
            <a:ext cx="4575664" cy="3431748"/>
          </a:xfrm>
          <a:prstGeom prst="rect">
            <a:avLst/>
          </a:prstGeom>
        </p:spPr>
      </p:pic>
      <p:pic>
        <p:nvPicPr>
          <p:cNvPr id="24" name="図 23" descr="グラフ, 散布図&#10;&#10;自動的に生成された説明">
            <a:extLst>
              <a:ext uri="{FF2B5EF4-FFF2-40B4-BE49-F238E27FC236}">
                <a16:creationId xmlns:a16="http://schemas.microsoft.com/office/drawing/2014/main" id="{D0DD5BA4-EDFF-8BA9-1616-A0ABD2385A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94" y="3570242"/>
            <a:ext cx="4200269" cy="3285009"/>
          </a:xfrm>
          <a:prstGeom prst="rect">
            <a:avLst/>
          </a:prstGeom>
        </p:spPr>
      </p:pic>
      <p:pic>
        <p:nvPicPr>
          <p:cNvPr id="26" name="図 25" descr="グラフ, 散布図&#10;&#10;自動的に生成された説明">
            <a:extLst>
              <a:ext uri="{FF2B5EF4-FFF2-40B4-BE49-F238E27FC236}">
                <a16:creationId xmlns:a16="http://schemas.microsoft.com/office/drawing/2014/main" id="{576A2D30-AA8C-AD8C-2247-5EC78E0E07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87" y="3647389"/>
            <a:ext cx="4029513" cy="3210612"/>
          </a:xfrm>
          <a:prstGeom prst="rect">
            <a:avLst/>
          </a:prstGeom>
        </p:spPr>
      </p:pic>
      <p:pic>
        <p:nvPicPr>
          <p:cNvPr id="9" name="図 8" descr="ダイアグラム&#10;&#10;自動的に生成された説明">
            <a:extLst>
              <a:ext uri="{FF2B5EF4-FFF2-40B4-BE49-F238E27FC236}">
                <a16:creationId xmlns:a16="http://schemas.microsoft.com/office/drawing/2014/main" id="{60C12F7D-1943-A89B-D2F6-4BF437137C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6" y="-8247"/>
            <a:ext cx="4252355" cy="3189266"/>
          </a:xfrm>
          <a:prstGeom prst="rect">
            <a:avLst/>
          </a:prstGeom>
        </p:spPr>
      </p:pic>
      <p:pic>
        <p:nvPicPr>
          <p:cNvPr id="21" name="図 20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75191BAF-63A9-7AF7-74E8-C1FD26C3DC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90" y="18218"/>
            <a:ext cx="4252354" cy="3189266"/>
          </a:xfrm>
          <a:prstGeom prst="rect">
            <a:avLst/>
          </a:prstGeom>
        </p:spPr>
      </p:pic>
      <p:pic>
        <p:nvPicPr>
          <p:cNvPr id="25" name="図 24" descr="ダイアグラム&#10;&#10;自動的に生成された説明">
            <a:extLst>
              <a:ext uri="{FF2B5EF4-FFF2-40B4-BE49-F238E27FC236}">
                <a16:creationId xmlns:a16="http://schemas.microsoft.com/office/drawing/2014/main" id="{539D107D-CF47-33CB-DFE0-BA165D7AABE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419" y="-18192"/>
            <a:ext cx="4277128" cy="3207846"/>
          </a:xfrm>
          <a:prstGeom prst="rect">
            <a:avLst/>
          </a:prstGeom>
        </p:spPr>
      </p:pic>
      <p:pic>
        <p:nvPicPr>
          <p:cNvPr id="28" name="図 27" descr="グラフ&#10;&#10;低い精度で自動的に生成された説明">
            <a:extLst>
              <a:ext uri="{FF2B5EF4-FFF2-40B4-BE49-F238E27FC236}">
                <a16:creationId xmlns:a16="http://schemas.microsoft.com/office/drawing/2014/main" id="{E48235C0-C9EE-D452-5A18-AFE1B8BF720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8999"/>
            <a:ext cx="4475226" cy="3434019"/>
          </a:xfrm>
          <a:prstGeom prst="rect">
            <a:avLst/>
          </a:prstGeom>
        </p:spPr>
      </p:pic>
      <p:pic>
        <p:nvPicPr>
          <p:cNvPr id="30" name="図 29" descr="ダイアグラム&#10;&#10;自動的に生成された説明">
            <a:extLst>
              <a:ext uri="{FF2B5EF4-FFF2-40B4-BE49-F238E27FC236}">
                <a16:creationId xmlns:a16="http://schemas.microsoft.com/office/drawing/2014/main" id="{7AF6F93A-82A7-8B87-EAC3-3452168FB3A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572" y="3607630"/>
            <a:ext cx="4200268" cy="3285009"/>
          </a:xfrm>
          <a:prstGeom prst="rect">
            <a:avLst/>
          </a:prstGeom>
        </p:spPr>
      </p:pic>
      <p:pic>
        <p:nvPicPr>
          <p:cNvPr id="32" name="図 31" descr="グラフ&#10;&#10;自動的に生成された説明">
            <a:extLst>
              <a:ext uri="{FF2B5EF4-FFF2-40B4-BE49-F238E27FC236}">
                <a16:creationId xmlns:a16="http://schemas.microsoft.com/office/drawing/2014/main" id="{39B809C1-611B-AA9E-B0D1-C42A955810A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44" y="3644641"/>
            <a:ext cx="3981456" cy="319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504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5967E5-48D0-0C8B-52A7-D3F3C0D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92</a:t>
            </a:fld>
            <a:endParaRPr lang="ja-JP" altLang="en-US" dirty="0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5CCC4CD3-843E-92EA-C103-D2597DC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283977" cy="3212983"/>
          </a:xfrm>
          <a:prstGeom prst="rect">
            <a:avLst/>
          </a:prstGeom>
        </p:spPr>
      </p:pic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CFEF43F5-6EE0-3FFB-DD06-95261FED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14" y="0"/>
            <a:ext cx="3878510" cy="3212982"/>
          </a:xfrm>
          <a:prstGeom prst="rect">
            <a:avLst/>
          </a:prstGeom>
        </p:spPr>
      </p:pic>
      <p:pic>
        <p:nvPicPr>
          <p:cNvPr id="10" name="図 9" descr="グラフ, 散布図&#10;&#10;自動的に生成された説明">
            <a:extLst>
              <a:ext uri="{FF2B5EF4-FFF2-40B4-BE49-F238E27FC236}">
                <a16:creationId xmlns:a16="http://schemas.microsoft.com/office/drawing/2014/main" id="{F33A6C63-FBD2-04D2-2EFD-C98D1894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24" y="0"/>
            <a:ext cx="4283976" cy="3212982"/>
          </a:xfrm>
          <a:prstGeom prst="rect">
            <a:avLst/>
          </a:prstGeom>
        </p:spPr>
      </p:pic>
      <p:pic>
        <p:nvPicPr>
          <p:cNvPr id="12" name="図 11" descr="グラフ, 散布図&#10;&#10;自動的に生成された説明">
            <a:extLst>
              <a:ext uri="{FF2B5EF4-FFF2-40B4-BE49-F238E27FC236}">
                <a16:creationId xmlns:a16="http://schemas.microsoft.com/office/drawing/2014/main" id="{44F3EFD2-0634-0FCD-A224-11959558E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5497"/>
            <a:ext cx="3878510" cy="3442503"/>
          </a:xfrm>
          <a:prstGeom prst="rect">
            <a:avLst/>
          </a:prstGeom>
        </p:spPr>
      </p:pic>
      <p:pic>
        <p:nvPicPr>
          <p:cNvPr id="5" name="図 4" descr="グラフ, ダイアグラム&#10;&#10;自動的に生成された説明">
            <a:extLst>
              <a:ext uri="{FF2B5EF4-FFF2-40B4-BE49-F238E27FC236}">
                <a16:creationId xmlns:a16="http://schemas.microsoft.com/office/drawing/2014/main" id="{7230DECB-EFC5-45B9-434B-DB169C49F5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4283976" cy="3190033"/>
          </a:xfrm>
          <a:prstGeom prst="rect">
            <a:avLst/>
          </a:prstGeom>
        </p:spPr>
      </p:pic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A0DF7D49-E8C1-F008-F351-8252FCB7B8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60" y="0"/>
            <a:ext cx="4438840" cy="3210233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0247E6B8-88BA-E1F7-B4DD-C48A47F371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90" y="-2749"/>
            <a:ext cx="4280310" cy="3210233"/>
          </a:xfrm>
          <a:prstGeom prst="rect">
            <a:avLst/>
          </a:prstGeom>
        </p:spPr>
      </p:pic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2BDF12DB-6546-6C01-5C16-DFF56B00E6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1"/>
            <a:ext cx="4286998" cy="3431268"/>
          </a:xfrm>
          <a:prstGeom prst="rect">
            <a:avLst/>
          </a:prstGeom>
        </p:spPr>
      </p:pic>
      <p:pic>
        <p:nvPicPr>
          <p:cNvPr id="13" name="図 12" descr="グラフ, 散布図&#10;&#10;自動的に生成された説明">
            <a:extLst>
              <a:ext uri="{FF2B5EF4-FFF2-40B4-BE49-F238E27FC236}">
                <a16:creationId xmlns:a16="http://schemas.microsoft.com/office/drawing/2014/main" id="{691760F2-141D-17F4-15A9-889EB0B424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95" y="-2749"/>
            <a:ext cx="4253377" cy="3190033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5C8F3C5D-A82D-2333-D91B-2619E6DC5E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49"/>
            <a:ext cx="4253377" cy="3190033"/>
          </a:xfrm>
          <a:prstGeom prst="rect">
            <a:avLst/>
          </a:prstGeom>
        </p:spPr>
      </p:pic>
      <p:pic>
        <p:nvPicPr>
          <p:cNvPr id="19" name="図 18" descr="グラフ, 散布図&#10;&#10;自動的に生成された説明">
            <a:extLst>
              <a:ext uri="{FF2B5EF4-FFF2-40B4-BE49-F238E27FC236}">
                <a16:creationId xmlns:a16="http://schemas.microsoft.com/office/drawing/2014/main" id="{D6469A6F-AB6B-28FD-8D74-7682623E9D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623" y="-8247"/>
            <a:ext cx="4253377" cy="3190033"/>
          </a:xfrm>
          <a:prstGeom prst="rect">
            <a:avLst/>
          </a:prstGeom>
        </p:spPr>
      </p:pic>
      <p:pic>
        <p:nvPicPr>
          <p:cNvPr id="22" name="図 21" descr="グラフ, 散布図&#10;&#10;自動的に生成された説明">
            <a:extLst>
              <a:ext uri="{FF2B5EF4-FFF2-40B4-BE49-F238E27FC236}">
                <a16:creationId xmlns:a16="http://schemas.microsoft.com/office/drawing/2014/main" id="{5FCAF8BA-3580-3988-026F-B896385B91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6252"/>
            <a:ext cx="4575664" cy="3431748"/>
          </a:xfrm>
          <a:prstGeom prst="rect">
            <a:avLst/>
          </a:prstGeom>
        </p:spPr>
      </p:pic>
      <p:pic>
        <p:nvPicPr>
          <p:cNvPr id="9" name="図 8" descr="ダイアグラム&#10;&#10;自動的に生成された説明">
            <a:extLst>
              <a:ext uri="{FF2B5EF4-FFF2-40B4-BE49-F238E27FC236}">
                <a16:creationId xmlns:a16="http://schemas.microsoft.com/office/drawing/2014/main" id="{60C12F7D-1943-A89B-D2F6-4BF437137C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6" y="-8247"/>
            <a:ext cx="4252355" cy="3189266"/>
          </a:xfrm>
          <a:prstGeom prst="rect">
            <a:avLst/>
          </a:prstGeom>
        </p:spPr>
      </p:pic>
      <p:pic>
        <p:nvPicPr>
          <p:cNvPr id="21" name="図 20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75191BAF-63A9-7AF7-74E8-C1FD26C3DC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90" y="18218"/>
            <a:ext cx="4252354" cy="3189266"/>
          </a:xfrm>
          <a:prstGeom prst="rect">
            <a:avLst/>
          </a:prstGeom>
        </p:spPr>
      </p:pic>
      <p:pic>
        <p:nvPicPr>
          <p:cNvPr id="25" name="図 24" descr="ダイアグラム&#10;&#10;自動的に生成された説明">
            <a:extLst>
              <a:ext uri="{FF2B5EF4-FFF2-40B4-BE49-F238E27FC236}">
                <a16:creationId xmlns:a16="http://schemas.microsoft.com/office/drawing/2014/main" id="{539D107D-CF47-33CB-DFE0-BA165D7AAB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419" y="-18192"/>
            <a:ext cx="4277128" cy="3207846"/>
          </a:xfrm>
          <a:prstGeom prst="rect">
            <a:avLst/>
          </a:prstGeom>
        </p:spPr>
      </p:pic>
      <p:pic>
        <p:nvPicPr>
          <p:cNvPr id="28" name="図 27" descr="グラフ&#10;&#10;低い精度で自動的に生成された説明">
            <a:extLst>
              <a:ext uri="{FF2B5EF4-FFF2-40B4-BE49-F238E27FC236}">
                <a16:creationId xmlns:a16="http://schemas.microsoft.com/office/drawing/2014/main" id="{E48235C0-C9EE-D452-5A18-AFE1B8BF72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8999"/>
            <a:ext cx="4475226" cy="3434019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57A76A0-25F3-4E00-7A8F-354AF575B794}"/>
              </a:ext>
            </a:extLst>
          </p:cNvPr>
          <p:cNvSpPr txBox="1"/>
          <p:nvPr/>
        </p:nvSpPr>
        <p:spPr>
          <a:xfrm>
            <a:off x="5287756" y="4655473"/>
            <a:ext cx="5728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・</a:t>
            </a:r>
            <a:r>
              <a:rPr kumimoji="1" lang="en-US" altLang="ja-JP" sz="1600" dirty="0" err="1"/>
              <a:t>DoP</a:t>
            </a:r>
            <a:r>
              <a:rPr kumimoji="1" lang="ja-JP" altLang="en-US" sz="1600" dirty="0"/>
              <a:t>：</a:t>
            </a:r>
            <a:r>
              <a:rPr kumimoji="1" lang="en-US" altLang="ja-JP" sz="1600" dirty="0"/>
              <a:t>Degree of Polarization</a:t>
            </a:r>
          </a:p>
          <a:p>
            <a:r>
              <a:rPr lang="ja-JP" altLang="en-US" sz="1600" dirty="0"/>
              <a:t>　　　　</a:t>
            </a:r>
            <a:r>
              <a:rPr lang="en-US" altLang="ja-JP" sz="1600" dirty="0"/>
              <a:t>1</a:t>
            </a:r>
            <a:r>
              <a:rPr lang="ja-JP" altLang="en-US" sz="1600" dirty="0"/>
              <a:t>に近いほど偏波、</a:t>
            </a:r>
            <a:r>
              <a:rPr lang="en-US" altLang="ja-JP" sz="1600" dirty="0"/>
              <a:t>0</a:t>
            </a:r>
            <a:r>
              <a:rPr lang="ja-JP" altLang="en-US" sz="1600" dirty="0"/>
              <a:t>に近いほど偏波としての性質が弱い</a:t>
            </a:r>
            <a:endParaRPr kumimoji="1" lang="en-US" altLang="ja-JP" sz="1600" dirty="0"/>
          </a:p>
          <a:p>
            <a:r>
              <a:rPr kumimoji="1" lang="ja-JP" altLang="en-US" sz="1600" dirty="0"/>
              <a:t>・黄色</a:t>
            </a:r>
            <a:r>
              <a:rPr kumimoji="1" lang="en-US" altLang="ja-JP" sz="1600" dirty="0"/>
              <a:t>(</a:t>
            </a:r>
            <a:r>
              <a:rPr kumimoji="1" lang="ja-JP" altLang="en-US" sz="1600" dirty="0"/>
              <a:t>パイプ</a:t>
            </a:r>
            <a:r>
              <a:rPr kumimoji="1" lang="en-US" altLang="ja-JP" sz="1600" dirty="0"/>
              <a:t>)</a:t>
            </a:r>
            <a:r>
              <a:rPr kumimoji="1" lang="ja-JP" altLang="en-US" sz="1600" dirty="0"/>
              <a:t>のほうが</a:t>
            </a:r>
            <a:r>
              <a:rPr lang="en-US" altLang="ja-JP" sz="1600" dirty="0" err="1"/>
              <a:t>DoP</a:t>
            </a:r>
            <a:r>
              <a:rPr lang="ja-JP" altLang="en-US" sz="1600" dirty="0"/>
              <a:t>が大きい</a:t>
            </a:r>
            <a:endParaRPr lang="en-US" altLang="ja-JP" sz="1600" dirty="0"/>
          </a:p>
          <a:p>
            <a:r>
              <a:rPr kumimoji="1" lang="ja-JP" altLang="en-US" sz="1600" dirty="0"/>
              <a:t>・地面はよりランダム散乱である傾向</a:t>
            </a:r>
          </a:p>
        </p:txBody>
      </p:sp>
      <p:pic>
        <p:nvPicPr>
          <p:cNvPr id="27" name="図 2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B6BF0279-31D4-5485-FF80-F8035B680E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383" y="3645019"/>
            <a:ext cx="2943636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68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5967E5-48D0-0C8B-52A7-D3F3C0D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93</a:t>
            </a:fld>
            <a:endParaRPr lang="ja-JP" altLang="en-US" dirty="0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5CCC4CD3-843E-92EA-C103-D2597DC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283977" cy="3212983"/>
          </a:xfrm>
          <a:prstGeom prst="rect">
            <a:avLst/>
          </a:prstGeom>
        </p:spPr>
      </p:pic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CFEF43F5-6EE0-3FFB-DD06-95261FED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14" y="0"/>
            <a:ext cx="3878510" cy="3212982"/>
          </a:xfrm>
          <a:prstGeom prst="rect">
            <a:avLst/>
          </a:prstGeom>
        </p:spPr>
      </p:pic>
      <p:pic>
        <p:nvPicPr>
          <p:cNvPr id="10" name="図 9" descr="グラフ, 散布図&#10;&#10;自動的に生成された説明">
            <a:extLst>
              <a:ext uri="{FF2B5EF4-FFF2-40B4-BE49-F238E27FC236}">
                <a16:creationId xmlns:a16="http://schemas.microsoft.com/office/drawing/2014/main" id="{F33A6C63-FBD2-04D2-2EFD-C98D1894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24" y="0"/>
            <a:ext cx="4283976" cy="3212982"/>
          </a:xfrm>
          <a:prstGeom prst="rect">
            <a:avLst/>
          </a:prstGeom>
        </p:spPr>
      </p:pic>
      <p:pic>
        <p:nvPicPr>
          <p:cNvPr id="12" name="図 11" descr="グラフ, 散布図&#10;&#10;自動的に生成された説明">
            <a:extLst>
              <a:ext uri="{FF2B5EF4-FFF2-40B4-BE49-F238E27FC236}">
                <a16:creationId xmlns:a16="http://schemas.microsoft.com/office/drawing/2014/main" id="{44F3EFD2-0634-0FCD-A224-11959558E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5497"/>
            <a:ext cx="3878510" cy="3442503"/>
          </a:xfrm>
          <a:prstGeom prst="rect">
            <a:avLst/>
          </a:prstGeom>
        </p:spPr>
      </p:pic>
      <p:pic>
        <p:nvPicPr>
          <p:cNvPr id="14" name="図 13" descr="グラフ, 散布図&#10;&#10;自動的に生成された説明">
            <a:extLst>
              <a:ext uri="{FF2B5EF4-FFF2-40B4-BE49-F238E27FC236}">
                <a16:creationId xmlns:a16="http://schemas.microsoft.com/office/drawing/2014/main" id="{90319CBE-921E-BA4D-B178-E560AB31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43" y="3707799"/>
            <a:ext cx="4029514" cy="3150201"/>
          </a:xfrm>
          <a:prstGeom prst="rect">
            <a:avLst/>
          </a:prstGeom>
        </p:spPr>
      </p:pic>
      <p:pic>
        <p:nvPicPr>
          <p:cNvPr id="16" name="図 15" descr="グラフ, 散布図&#10;&#10;自動的に生成された説明">
            <a:extLst>
              <a:ext uri="{FF2B5EF4-FFF2-40B4-BE49-F238E27FC236}">
                <a16:creationId xmlns:a16="http://schemas.microsoft.com/office/drawing/2014/main" id="{B4FF6928-FA20-15D9-0A22-541804F85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07" y="3645019"/>
            <a:ext cx="4160939" cy="3210232"/>
          </a:xfrm>
          <a:prstGeom prst="rect">
            <a:avLst/>
          </a:prstGeom>
        </p:spPr>
      </p:pic>
      <p:pic>
        <p:nvPicPr>
          <p:cNvPr id="5" name="図 4" descr="グラフ, ダイアグラム&#10;&#10;自動的に生成された説明">
            <a:extLst>
              <a:ext uri="{FF2B5EF4-FFF2-40B4-BE49-F238E27FC236}">
                <a16:creationId xmlns:a16="http://schemas.microsoft.com/office/drawing/2014/main" id="{7230DECB-EFC5-45B9-434B-DB169C49F5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4283976" cy="3190033"/>
          </a:xfrm>
          <a:prstGeom prst="rect">
            <a:avLst/>
          </a:prstGeom>
        </p:spPr>
      </p:pic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A0DF7D49-E8C1-F008-F351-8252FCB7B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60" y="0"/>
            <a:ext cx="4438840" cy="3210233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0247E6B8-88BA-E1F7-B4DD-C48A47F371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90" y="-2749"/>
            <a:ext cx="4280310" cy="3210233"/>
          </a:xfrm>
          <a:prstGeom prst="rect">
            <a:avLst/>
          </a:prstGeom>
        </p:spPr>
      </p:pic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2BDF12DB-6546-6C01-5C16-DFF56B00E6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1"/>
            <a:ext cx="4286998" cy="3431268"/>
          </a:xfrm>
          <a:prstGeom prst="rect">
            <a:avLst/>
          </a:prstGeom>
        </p:spPr>
      </p:pic>
      <p:pic>
        <p:nvPicPr>
          <p:cNvPr id="18" name="図 17" descr="ダイアグラム&#10;&#10;自動的に生成された説明">
            <a:extLst>
              <a:ext uri="{FF2B5EF4-FFF2-40B4-BE49-F238E27FC236}">
                <a16:creationId xmlns:a16="http://schemas.microsoft.com/office/drawing/2014/main" id="{65542F63-3A85-27E2-E8FB-981695B9B8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312" y="3607630"/>
            <a:ext cx="4283976" cy="3212982"/>
          </a:xfrm>
          <a:prstGeom prst="rect">
            <a:avLst/>
          </a:prstGeom>
        </p:spPr>
      </p:pic>
      <p:pic>
        <p:nvPicPr>
          <p:cNvPr id="20" name="図 19" descr="ダイアグラム&#10;&#10;自動的に生成された説明">
            <a:extLst>
              <a:ext uri="{FF2B5EF4-FFF2-40B4-BE49-F238E27FC236}">
                <a16:creationId xmlns:a16="http://schemas.microsoft.com/office/drawing/2014/main" id="{D4443C71-E833-A818-EDCE-7D25581778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308" y="3892730"/>
            <a:ext cx="3953692" cy="2965269"/>
          </a:xfrm>
          <a:prstGeom prst="rect">
            <a:avLst/>
          </a:prstGeom>
        </p:spPr>
      </p:pic>
      <p:pic>
        <p:nvPicPr>
          <p:cNvPr id="13" name="図 12" descr="グラフ, 散布図&#10;&#10;自動的に生成された説明">
            <a:extLst>
              <a:ext uri="{FF2B5EF4-FFF2-40B4-BE49-F238E27FC236}">
                <a16:creationId xmlns:a16="http://schemas.microsoft.com/office/drawing/2014/main" id="{691760F2-141D-17F4-15A9-889EB0B424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95" y="-2749"/>
            <a:ext cx="4253377" cy="3190033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5C8F3C5D-A82D-2333-D91B-2619E6DC5E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49"/>
            <a:ext cx="4253377" cy="3190033"/>
          </a:xfrm>
          <a:prstGeom prst="rect">
            <a:avLst/>
          </a:prstGeom>
        </p:spPr>
      </p:pic>
      <p:pic>
        <p:nvPicPr>
          <p:cNvPr id="19" name="図 18" descr="グラフ, 散布図&#10;&#10;自動的に生成された説明">
            <a:extLst>
              <a:ext uri="{FF2B5EF4-FFF2-40B4-BE49-F238E27FC236}">
                <a16:creationId xmlns:a16="http://schemas.microsoft.com/office/drawing/2014/main" id="{D6469A6F-AB6B-28FD-8D74-7682623E9D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623" y="-8247"/>
            <a:ext cx="4253377" cy="3190033"/>
          </a:xfrm>
          <a:prstGeom prst="rect">
            <a:avLst/>
          </a:prstGeom>
        </p:spPr>
      </p:pic>
      <p:pic>
        <p:nvPicPr>
          <p:cNvPr id="22" name="図 21" descr="グラフ, 散布図&#10;&#10;自動的に生成された説明">
            <a:extLst>
              <a:ext uri="{FF2B5EF4-FFF2-40B4-BE49-F238E27FC236}">
                <a16:creationId xmlns:a16="http://schemas.microsoft.com/office/drawing/2014/main" id="{5FCAF8BA-3580-3988-026F-B896385B91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6252"/>
            <a:ext cx="4575664" cy="3431748"/>
          </a:xfrm>
          <a:prstGeom prst="rect">
            <a:avLst/>
          </a:prstGeom>
        </p:spPr>
      </p:pic>
      <p:pic>
        <p:nvPicPr>
          <p:cNvPr id="24" name="図 23" descr="グラフ, 散布図&#10;&#10;自動的に生成された説明">
            <a:extLst>
              <a:ext uri="{FF2B5EF4-FFF2-40B4-BE49-F238E27FC236}">
                <a16:creationId xmlns:a16="http://schemas.microsoft.com/office/drawing/2014/main" id="{D0DD5BA4-EDFF-8BA9-1616-A0ABD2385A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94" y="3570242"/>
            <a:ext cx="4200269" cy="3285009"/>
          </a:xfrm>
          <a:prstGeom prst="rect">
            <a:avLst/>
          </a:prstGeom>
        </p:spPr>
      </p:pic>
      <p:pic>
        <p:nvPicPr>
          <p:cNvPr id="26" name="図 25" descr="グラフ, 散布図&#10;&#10;自動的に生成された説明">
            <a:extLst>
              <a:ext uri="{FF2B5EF4-FFF2-40B4-BE49-F238E27FC236}">
                <a16:creationId xmlns:a16="http://schemas.microsoft.com/office/drawing/2014/main" id="{576A2D30-AA8C-AD8C-2247-5EC78E0E07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87" y="3647389"/>
            <a:ext cx="4029513" cy="3210612"/>
          </a:xfrm>
          <a:prstGeom prst="rect">
            <a:avLst/>
          </a:prstGeom>
        </p:spPr>
      </p:pic>
      <p:pic>
        <p:nvPicPr>
          <p:cNvPr id="9" name="図 8" descr="ダイアグラム&#10;&#10;自動的に生成された説明">
            <a:extLst>
              <a:ext uri="{FF2B5EF4-FFF2-40B4-BE49-F238E27FC236}">
                <a16:creationId xmlns:a16="http://schemas.microsoft.com/office/drawing/2014/main" id="{60C12F7D-1943-A89B-D2F6-4BF437137C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6" y="-8247"/>
            <a:ext cx="4252355" cy="3189266"/>
          </a:xfrm>
          <a:prstGeom prst="rect">
            <a:avLst/>
          </a:prstGeom>
        </p:spPr>
      </p:pic>
      <p:pic>
        <p:nvPicPr>
          <p:cNvPr id="21" name="図 20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75191BAF-63A9-7AF7-74E8-C1FD26C3DC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90" y="18218"/>
            <a:ext cx="4252354" cy="3189266"/>
          </a:xfrm>
          <a:prstGeom prst="rect">
            <a:avLst/>
          </a:prstGeom>
        </p:spPr>
      </p:pic>
      <p:pic>
        <p:nvPicPr>
          <p:cNvPr id="25" name="図 24" descr="ダイアグラム&#10;&#10;自動的に生成された説明">
            <a:extLst>
              <a:ext uri="{FF2B5EF4-FFF2-40B4-BE49-F238E27FC236}">
                <a16:creationId xmlns:a16="http://schemas.microsoft.com/office/drawing/2014/main" id="{539D107D-CF47-33CB-DFE0-BA165D7AABE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419" y="-18192"/>
            <a:ext cx="4277128" cy="3207846"/>
          </a:xfrm>
          <a:prstGeom prst="rect">
            <a:avLst/>
          </a:prstGeom>
        </p:spPr>
      </p:pic>
      <p:pic>
        <p:nvPicPr>
          <p:cNvPr id="28" name="図 27" descr="グラフ&#10;&#10;低い精度で自動的に生成された説明">
            <a:extLst>
              <a:ext uri="{FF2B5EF4-FFF2-40B4-BE49-F238E27FC236}">
                <a16:creationId xmlns:a16="http://schemas.microsoft.com/office/drawing/2014/main" id="{E48235C0-C9EE-D452-5A18-AFE1B8BF720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8999"/>
            <a:ext cx="4475226" cy="3434019"/>
          </a:xfrm>
          <a:prstGeom prst="rect">
            <a:avLst/>
          </a:prstGeom>
        </p:spPr>
      </p:pic>
      <p:pic>
        <p:nvPicPr>
          <p:cNvPr id="30" name="図 29" descr="ダイアグラム&#10;&#10;自動的に生成された説明">
            <a:extLst>
              <a:ext uri="{FF2B5EF4-FFF2-40B4-BE49-F238E27FC236}">
                <a16:creationId xmlns:a16="http://schemas.microsoft.com/office/drawing/2014/main" id="{7AF6F93A-82A7-8B87-EAC3-3452168FB3A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69" y="3567364"/>
            <a:ext cx="4200268" cy="3285009"/>
          </a:xfrm>
          <a:prstGeom prst="rect">
            <a:avLst/>
          </a:prstGeom>
        </p:spPr>
      </p:pic>
      <p:pic>
        <p:nvPicPr>
          <p:cNvPr id="32" name="図 31" descr="グラフ&#10;&#10;自動的に生成された説明">
            <a:extLst>
              <a:ext uri="{FF2B5EF4-FFF2-40B4-BE49-F238E27FC236}">
                <a16:creationId xmlns:a16="http://schemas.microsoft.com/office/drawing/2014/main" id="{39B809C1-611B-AA9E-B0D1-C42A955810A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44" y="3644641"/>
            <a:ext cx="3981456" cy="3196977"/>
          </a:xfrm>
          <a:prstGeom prst="rect">
            <a:avLst/>
          </a:prstGeom>
        </p:spPr>
      </p:pic>
      <p:pic>
        <p:nvPicPr>
          <p:cNvPr id="17" name="図 16" descr="ダイアグラム&#10;&#10;自動的に生成された説明">
            <a:extLst>
              <a:ext uri="{FF2B5EF4-FFF2-40B4-BE49-F238E27FC236}">
                <a16:creationId xmlns:a16="http://schemas.microsoft.com/office/drawing/2014/main" id="{D5F4F403-F1AD-75DD-9B07-A7C2BA3245E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83" y="-2101"/>
            <a:ext cx="4252354" cy="3189266"/>
          </a:xfrm>
          <a:prstGeom prst="rect">
            <a:avLst/>
          </a:prstGeom>
        </p:spPr>
      </p:pic>
      <p:pic>
        <p:nvPicPr>
          <p:cNvPr id="27" name="図 26" descr="ダイアグラム, 概略図&#10;&#10;自動的に生成された説明">
            <a:extLst>
              <a:ext uri="{FF2B5EF4-FFF2-40B4-BE49-F238E27FC236}">
                <a16:creationId xmlns:a16="http://schemas.microsoft.com/office/drawing/2014/main" id="{7022917F-4E0C-3064-DF95-B30C90DC9EC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57" y="-16421"/>
            <a:ext cx="4283975" cy="3212982"/>
          </a:xfrm>
          <a:prstGeom prst="rect">
            <a:avLst/>
          </a:prstGeom>
        </p:spPr>
      </p:pic>
      <p:pic>
        <p:nvPicPr>
          <p:cNvPr id="31" name="図 30" descr="ダイアグラム&#10;&#10;自動的に生成された説明">
            <a:extLst>
              <a:ext uri="{FF2B5EF4-FFF2-40B4-BE49-F238E27FC236}">
                <a16:creationId xmlns:a16="http://schemas.microsoft.com/office/drawing/2014/main" id="{E1C14377-97F8-CB8A-24E8-E98BC43B3F2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13" y="-5499"/>
            <a:ext cx="4278433" cy="3208825"/>
          </a:xfrm>
          <a:prstGeom prst="rect">
            <a:avLst/>
          </a:prstGeom>
        </p:spPr>
      </p:pic>
      <p:pic>
        <p:nvPicPr>
          <p:cNvPr id="34" name="図 33" descr="ダイアグラム&#10;&#10;自動的に生成された説明">
            <a:extLst>
              <a:ext uri="{FF2B5EF4-FFF2-40B4-BE49-F238E27FC236}">
                <a16:creationId xmlns:a16="http://schemas.microsoft.com/office/drawing/2014/main" id="{5125CCC7-9EE6-EDC7-74E2-F6D72A62469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83" y="3428996"/>
            <a:ext cx="4578693" cy="3434020"/>
          </a:xfrm>
          <a:prstGeom prst="rect">
            <a:avLst/>
          </a:prstGeom>
        </p:spPr>
      </p:pic>
      <p:pic>
        <p:nvPicPr>
          <p:cNvPr id="36" name="図 35" descr="ダイアグラム&#10;&#10;自動的に生成された説明">
            <a:extLst>
              <a:ext uri="{FF2B5EF4-FFF2-40B4-BE49-F238E27FC236}">
                <a16:creationId xmlns:a16="http://schemas.microsoft.com/office/drawing/2014/main" id="{EFCC7B9E-76CA-DA8B-76BB-F09316A0869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43" y="3459880"/>
            <a:ext cx="4564441" cy="3423331"/>
          </a:xfrm>
          <a:prstGeom prst="rect">
            <a:avLst/>
          </a:prstGeom>
        </p:spPr>
      </p:pic>
      <p:pic>
        <p:nvPicPr>
          <p:cNvPr id="38" name="図 37" descr="グラフ&#10;&#10;自動的に生成された説明">
            <a:extLst>
              <a:ext uri="{FF2B5EF4-FFF2-40B4-BE49-F238E27FC236}">
                <a16:creationId xmlns:a16="http://schemas.microsoft.com/office/drawing/2014/main" id="{EC767C10-38F8-AA5A-36B2-D52AFFE31CF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492" y="3628260"/>
            <a:ext cx="3953693" cy="3224113"/>
          </a:xfrm>
          <a:prstGeom prst="rect">
            <a:avLst/>
          </a:prstGeom>
        </p:spPr>
      </p:pic>
      <p:pic>
        <p:nvPicPr>
          <p:cNvPr id="23" name="図 22" descr="グラフ, 散布図&#10;&#10;自動的に生成された説明">
            <a:extLst>
              <a:ext uri="{FF2B5EF4-FFF2-40B4-BE49-F238E27FC236}">
                <a16:creationId xmlns:a16="http://schemas.microsoft.com/office/drawing/2014/main" id="{6123D2B1-30A2-F1DD-81F1-E74617DB304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192"/>
            <a:ext cx="4553902" cy="3415427"/>
          </a:xfrm>
          <a:prstGeom prst="rect">
            <a:avLst/>
          </a:prstGeom>
        </p:spPr>
      </p:pic>
      <p:pic>
        <p:nvPicPr>
          <p:cNvPr id="33" name="図 32" descr="グラフ, 散布図&#10;&#10;自動的に生成された説明">
            <a:extLst>
              <a:ext uri="{FF2B5EF4-FFF2-40B4-BE49-F238E27FC236}">
                <a16:creationId xmlns:a16="http://schemas.microsoft.com/office/drawing/2014/main" id="{90480A8E-B6D4-F77D-76DA-05C1A4F18A2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994" y="0"/>
            <a:ext cx="4585490" cy="3439118"/>
          </a:xfrm>
          <a:prstGeom prst="rect">
            <a:avLst/>
          </a:prstGeom>
        </p:spPr>
      </p:pic>
      <p:pic>
        <p:nvPicPr>
          <p:cNvPr id="37" name="図 36" descr="グラフ, 散布図&#10;&#10;自動的に生成された説明">
            <a:extLst>
              <a:ext uri="{FF2B5EF4-FFF2-40B4-BE49-F238E27FC236}">
                <a16:creationId xmlns:a16="http://schemas.microsoft.com/office/drawing/2014/main" id="{5AE13C47-4DC4-1E61-3293-B39BA8AC22A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500" y="5012"/>
            <a:ext cx="4670806" cy="3503105"/>
          </a:xfrm>
          <a:prstGeom prst="rect">
            <a:avLst/>
          </a:prstGeom>
        </p:spPr>
      </p:pic>
      <p:pic>
        <p:nvPicPr>
          <p:cNvPr id="40" name="図 39" descr="グラフ, 散布図&#10;&#10;自動的に生成された説明">
            <a:extLst>
              <a:ext uri="{FF2B5EF4-FFF2-40B4-BE49-F238E27FC236}">
                <a16:creationId xmlns:a16="http://schemas.microsoft.com/office/drawing/2014/main" id="{6871CD03-BCA8-A1AF-7B87-75BF6AED959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0" y="3451943"/>
            <a:ext cx="4546305" cy="3409729"/>
          </a:xfrm>
          <a:prstGeom prst="rect">
            <a:avLst/>
          </a:prstGeom>
        </p:spPr>
      </p:pic>
      <p:pic>
        <p:nvPicPr>
          <p:cNvPr id="42" name="図 41" descr="グラフ, 散布図&#10;&#10;自動的に生成された説明">
            <a:extLst>
              <a:ext uri="{FF2B5EF4-FFF2-40B4-BE49-F238E27FC236}">
                <a16:creationId xmlns:a16="http://schemas.microsoft.com/office/drawing/2014/main" id="{2125B717-3995-AD24-6393-50AD17DB975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60" y="3460699"/>
            <a:ext cx="4522232" cy="3391674"/>
          </a:xfrm>
          <a:prstGeom prst="rect">
            <a:avLst/>
          </a:prstGeom>
        </p:spPr>
      </p:pic>
      <p:pic>
        <p:nvPicPr>
          <p:cNvPr id="44" name="図 43" descr="グラフ, 散布図&#10;&#10;自動的に生成された説明">
            <a:extLst>
              <a:ext uri="{FF2B5EF4-FFF2-40B4-BE49-F238E27FC236}">
                <a16:creationId xmlns:a16="http://schemas.microsoft.com/office/drawing/2014/main" id="{7EDA69D5-771D-9E40-77F0-DDF0F86553D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586" y="3607629"/>
            <a:ext cx="4336852" cy="325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837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7C70A9-37AD-C2D4-7297-B95F51A0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94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BB4526-00B4-60A4-6720-9D4E5B532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" y="686932"/>
            <a:ext cx="3258205" cy="30114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DA2C85-6684-71F1-2999-74FA5914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17" y="660091"/>
            <a:ext cx="3326947" cy="30787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6A4699-7A18-9BE5-8C65-DBAC23B2A20C}"/>
              </a:ext>
            </a:extLst>
          </p:cNvPr>
          <p:cNvSpPr txBox="1"/>
          <p:nvPr/>
        </p:nvSpPr>
        <p:spPr>
          <a:xfrm>
            <a:off x="356504" y="136525"/>
            <a:ext cx="45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データをまばらな計測から補間したもの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2440F4-359B-0C4C-C7F9-DCF511D421D8}"/>
              </a:ext>
            </a:extLst>
          </p:cNvPr>
          <p:cNvSpPr txBox="1"/>
          <p:nvPr/>
        </p:nvSpPr>
        <p:spPr>
          <a:xfrm>
            <a:off x="797376" y="3880957"/>
            <a:ext cx="168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左図：地表面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6417F3-3335-B5AC-7D48-3B73B5284ACF}"/>
              </a:ext>
            </a:extLst>
          </p:cNvPr>
          <p:cNvSpPr txBox="1"/>
          <p:nvPr/>
        </p:nvSpPr>
        <p:spPr>
          <a:xfrm>
            <a:off x="4212380" y="3923088"/>
            <a:ext cx="18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図：パイプ深さ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255AD05-18E0-6AB7-7DEF-846B275CD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1" y="4566556"/>
            <a:ext cx="5822497" cy="186319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1AA10B-1291-20E4-0229-5E851AEF7B18}"/>
              </a:ext>
            </a:extLst>
          </p:cNvPr>
          <p:cNvSpPr txBox="1"/>
          <p:nvPr/>
        </p:nvSpPr>
        <p:spPr>
          <a:xfrm>
            <a:off x="7004957" y="4653643"/>
            <a:ext cx="4678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</a:t>
            </a:r>
            <a:r>
              <a:rPr kumimoji="1" lang="ja-JP" altLang="en-US" dirty="0"/>
              <a:t>は計測済みの座標の集合、Ｖは未計測のデータの集合。</a:t>
            </a:r>
            <a:endParaRPr kumimoji="1" lang="en-US" altLang="ja-JP" dirty="0"/>
          </a:p>
          <a:p>
            <a:r>
              <a:rPr lang="ja-JP" altLang="en-US" dirty="0"/>
              <a:t>Ｖのデータから振幅　　　　　位相</a:t>
            </a:r>
            <a:endParaRPr lang="en-US" altLang="ja-JP" dirty="0"/>
          </a:p>
          <a:p>
            <a:r>
              <a:rPr kumimoji="1" lang="ja-JP" altLang="en-US" dirty="0"/>
              <a:t>を補間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865E565-BB84-7B19-71A3-95395A0D1C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236" r="77017" b="69256"/>
          <a:stretch/>
        </p:blipFill>
        <p:spPr>
          <a:xfrm>
            <a:off x="9176658" y="5156895"/>
            <a:ext cx="1069521" cy="4572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0DD0FFB-A150-A0BF-EEF4-78FA59DC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3" t="61378" r="75895" b="11051"/>
          <a:stretch/>
        </p:blipFill>
        <p:spPr>
          <a:xfrm>
            <a:off x="10786382" y="5062623"/>
            <a:ext cx="1134836" cy="51435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CCCDEE-4393-28A8-C917-BA7F78064DD5}"/>
              </a:ext>
            </a:extLst>
          </p:cNvPr>
          <p:cNvSpPr txBox="1"/>
          <p:nvPr/>
        </p:nvSpPr>
        <p:spPr>
          <a:xfrm>
            <a:off x="7225393" y="1428750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・パイプの位置近くに反応が見られる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329B37-0615-05F7-E16F-44B530F430B9}"/>
              </a:ext>
            </a:extLst>
          </p:cNvPr>
          <p:cNvSpPr txBox="1"/>
          <p:nvPr/>
        </p:nvSpPr>
        <p:spPr>
          <a:xfrm>
            <a:off x="4637735" y="6538912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209560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9197178-B1BD-F5DC-729F-1AEAC358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95</a:t>
            </a:fld>
            <a:endParaRPr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16EE2A0-6108-8C01-409E-F9844046F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5" y="359817"/>
            <a:ext cx="5334462" cy="3999323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05E09D-AFB8-0C00-AABD-26DC7A9E55D5}"/>
              </a:ext>
            </a:extLst>
          </p:cNvPr>
          <p:cNvSpPr txBox="1"/>
          <p:nvPr/>
        </p:nvSpPr>
        <p:spPr>
          <a:xfrm>
            <a:off x="4998491" y="6256915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FE9B768-B681-6A60-EC9A-2A625BD9A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574" y="2061600"/>
            <a:ext cx="6537281" cy="3898137"/>
          </a:xfrm>
          <a:prstGeom prst="rect">
            <a:avLst/>
          </a:prstGeom>
        </p:spPr>
      </p:pic>
      <p:pic>
        <p:nvPicPr>
          <p:cNvPr id="5" name="図 4" descr="テキスト, 手紙&#10;&#10;自動的に生成された説明">
            <a:extLst>
              <a:ext uri="{FF2B5EF4-FFF2-40B4-BE49-F238E27FC236}">
                <a16:creationId xmlns:a16="http://schemas.microsoft.com/office/drawing/2014/main" id="{FFEA6D58-C245-8E9C-4D52-24CD5FAE47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1" r="823"/>
          <a:stretch/>
        </p:blipFill>
        <p:spPr>
          <a:xfrm>
            <a:off x="5638104" y="445947"/>
            <a:ext cx="5055496" cy="666766"/>
          </a:xfrm>
          <a:prstGeom prst="rect">
            <a:avLst/>
          </a:prstGeom>
        </p:spPr>
      </p:pic>
      <p:pic>
        <p:nvPicPr>
          <p:cNvPr id="16" name="図 15" descr="テキスト, 手紙&#10;&#10;自動的に生成された説明">
            <a:extLst>
              <a:ext uri="{FF2B5EF4-FFF2-40B4-BE49-F238E27FC236}">
                <a16:creationId xmlns:a16="http://schemas.microsoft.com/office/drawing/2014/main" id="{5B6FAF1D-909B-E91C-E364-B65DC75553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7" t="12128" r="1078" b="50000"/>
          <a:stretch/>
        </p:blipFill>
        <p:spPr>
          <a:xfrm>
            <a:off x="5638104" y="1409891"/>
            <a:ext cx="5055496" cy="54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694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FF7116-89C0-DEBD-2EEC-FD73855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2E1D-532B-4343-855D-235CD69FFFAA}" type="slidenum">
              <a:rPr lang="ja-JP" altLang="en-US" smtClean="0"/>
              <a:pPr/>
              <a:t>96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CD48326-C886-1C23-8F33-825B3F8F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75" y="1579788"/>
            <a:ext cx="3923620" cy="9776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1664B7-AD2C-5D55-C641-40A84519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3033025"/>
            <a:ext cx="2993571" cy="7919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DCE22E-3C9B-4CEF-E968-D7E1DE13A2F4}"/>
              </a:ext>
            </a:extLst>
          </p:cNvPr>
          <p:cNvSpPr txBox="1"/>
          <p:nvPr/>
        </p:nvSpPr>
        <p:spPr>
          <a:xfrm>
            <a:off x="840921" y="269421"/>
            <a:ext cx="624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補間データの更新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C4B467-E629-8C0E-567B-68E65029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13" y="4246554"/>
            <a:ext cx="6463302" cy="6463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995D7-3DA0-3526-8222-E07EA625BE68}"/>
              </a:ext>
            </a:extLst>
          </p:cNvPr>
          <p:cNvSpPr txBox="1"/>
          <p:nvPr/>
        </p:nvSpPr>
        <p:spPr>
          <a:xfrm>
            <a:off x="767441" y="930729"/>
            <a:ext cx="70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・評価関数          が小さくなるように 補間データを更新する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FCC2BB8-AE3B-7471-39DD-1333E1FD91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3901" r="77610" b="29038"/>
          <a:stretch/>
        </p:blipFill>
        <p:spPr>
          <a:xfrm>
            <a:off x="1977492" y="909245"/>
            <a:ext cx="633344" cy="40005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FF74653-83B3-8D8B-3542-5C2B7D930E95}"/>
              </a:ext>
            </a:extLst>
          </p:cNvPr>
          <p:cNvSpPr txBox="1"/>
          <p:nvPr/>
        </p:nvSpPr>
        <p:spPr>
          <a:xfrm>
            <a:off x="1905338" y="2566607"/>
            <a:ext cx="456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補間データ　　について</a:t>
            </a:r>
            <a:r>
              <a:rPr kumimoji="1" lang="en-US" altLang="ja-JP" dirty="0"/>
              <a:t>gradient</a:t>
            </a:r>
            <a:r>
              <a:rPr kumimoji="1" lang="ja-JP" altLang="en-US" dirty="0"/>
              <a:t>を求める　　　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395B258-F199-C777-73B7-BE0F71EE3D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25" t="8592" r="7716" b="25939"/>
          <a:stretch/>
        </p:blipFill>
        <p:spPr>
          <a:xfrm>
            <a:off x="3165022" y="2617514"/>
            <a:ext cx="394607" cy="26363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58B9D1C-0F0A-A424-9F20-1884DB8815FC}"/>
              </a:ext>
            </a:extLst>
          </p:cNvPr>
          <p:cNvSpPr txBox="1"/>
          <p:nvPr/>
        </p:nvSpPr>
        <p:spPr>
          <a:xfrm>
            <a:off x="2193470" y="3876426"/>
            <a:ext cx="38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ステップ幅を用いて更新を行う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09A2240-069E-0521-B190-B0028CC9C64E}"/>
              </a:ext>
            </a:extLst>
          </p:cNvPr>
          <p:cNvSpPr txBox="1"/>
          <p:nvPr/>
        </p:nvSpPr>
        <p:spPr>
          <a:xfrm>
            <a:off x="1977492" y="5371707"/>
            <a:ext cx="610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ステップ幅</a:t>
            </a:r>
            <a:r>
              <a:rPr kumimoji="1" lang="en-US" altLang="ja-JP" dirty="0"/>
              <a:t>α</a:t>
            </a:r>
            <a:r>
              <a:rPr lang="ja-JP" altLang="en-US" dirty="0"/>
              <a:t>はアルミホの条件から導出</a:t>
            </a:r>
            <a:endParaRPr lang="en-US" altLang="ja-JP" dirty="0"/>
          </a:p>
          <a:p>
            <a:r>
              <a:rPr kumimoji="1" lang="ja-JP" altLang="en-US" dirty="0"/>
              <a:t>更新ごとの</a:t>
            </a:r>
            <a:r>
              <a:rPr lang="en-US" altLang="ja-JP" dirty="0"/>
              <a:t>h</a:t>
            </a:r>
            <a:r>
              <a:rPr lang="ja-JP" altLang="en-US" dirty="0"/>
              <a:t>の値を</a:t>
            </a:r>
            <a:r>
              <a:rPr lang="en-US" altLang="ja-JP" dirty="0" err="1"/>
              <a:t>xy</a:t>
            </a:r>
            <a:r>
              <a:rPr lang="ja-JP" altLang="en-US" dirty="0"/>
              <a:t>平面についてプロットしてみる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9B4944-E6AE-B418-558C-3F8D9582D798}"/>
              </a:ext>
            </a:extLst>
          </p:cNvPr>
          <p:cNvSpPr txBox="1"/>
          <p:nvPr/>
        </p:nvSpPr>
        <p:spPr>
          <a:xfrm>
            <a:off x="1905338" y="6305050"/>
            <a:ext cx="5695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</a:t>
            </a:r>
            <a:r>
              <a:rPr kumimoji="1" lang="ja-JP" altLang="en-US" sz="1200" dirty="0"/>
              <a:t>出展</a:t>
            </a:r>
            <a:r>
              <a:rPr kumimoji="1" lang="en-US" altLang="ja-JP" sz="1200" dirty="0"/>
              <a:t>:https://ieeexplore.ieee.org/stamp/</a:t>
            </a:r>
            <a:r>
              <a:rPr kumimoji="1" lang="en-US" altLang="ja-JP" sz="1200" dirty="0" err="1"/>
              <a:t>stamp.jsp?tp</a:t>
            </a:r>
            <a:r>
              <a:rPr kumimoji="1" lang="en-US" altLang="ja-JP" sz="1200" dirty="0"/>
              <a:t>=&amp;</a:t>
            </a:r>
            <a:r>
              <a:rPr kumimoji="1" lang="en-US" altLang="ja-JP" sz="1200" dirty="0" err="1"/>
              <a:t>arnumber</a:t>
            </a:r>
            <a:r>
              <a:rPr kumimoji="1" lang="en-US" altLang="ja-JP" sz="1200" dirty="0"/>
              <a:t>=9810860]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58807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68211D6162C0F40B85230CB3BD07B69" ma:contentTypeVersion="2" ma:contentTypeDescription="新しいドキュメントを作成します。" ma:contentTypeScope="" ma:versionID="febaa830f16015560b4a7e2b1a8a694f">
  <xsd:schema xmlns:xsd="http://www.w3.org/2001/XMLSchema" xmlns:xs="http://www.w3.org/2001/XMLSchema" xmlns:p="http://schemas.microsoft.com/office/2006/metadata/properties" xmlns:ns3="4568da19-f08b-41ec-9ad7-5a3257166d1b" targetNamespace="http://schemas.microsoft.com/office/2006/metadata/properties" ma:root="true" ma:fieldsID="76188ba2f49b7f7a9bedc8eb30a62b67" ns3:_="">
    <xsd:import namespace="4568da19-f08b-41ec-9ad7-5a3257166d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8da19-f08b-41ec-9ad7-5a3257166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75ED13-FC92-4F93-B099-6E4E9C1AE893}">
  <ds:schemaRefs>
    <ds:schemaRef ds:uri="http://purl.org/dc/dcmitype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4568da19-f08b-41ec-9ad7-5a3257166d1b"/>
    <ds:schemaRef ds:uri="http://schemas.microsoft.com/office/2006/documentManagement/type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3F7A078-5B07-45FA-A750-A258A63D4B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F4DBCF-3A2E-4F14-A479-BF97CC0BD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68da19-f08b-41ec-9ad7-5a3257166d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3853</TotalTime>
  <Words>2511</Words>
  <Application>Microsoft Office PowerPoint</Application>
  <PresentationFormat>ワイド画面</PresentationFormat>
  <Paragraphs>419</Paragraphs>
  <Slides>96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96</vt:i4>
      </vt:variant>
    </vt:vector>
  </HeadingPairs>
  <TitlesOfParts>
    <vt:vector size="101" baseType="lpstr">
      <vt:lpstr>Lucida Grande</vt:lpstr>
      <vt:lpstr>游ゴシック</vt:lpstr>
      <vt:lpstr>游ゴシック Light</vt:lpstr>
      <vt:lpstr>Arial</vt:lpstr>
      <vt:lpstr>Office テーマ</vt:lpstr>
      <vt:lpstr>センシング進捗</vt:lpstr>
      <vt:lpstr>今までやってきたこと</vt:lpstr>
      <vt:lpstr>改善案</vt:lpstr>
      <vt:lpstr>FDTD法(時間領域差分法)</vt:lpstr>
      <vt:lpstr>PowerPoint プレゼンテーション</vt:lpstr>
      <vt:lpstr>実際のシミュレーション</vt:lpstr>
      <vt:lpstr>シミュレーション</vt:lpstr>
      <vt:lpstr>シミュレーション結果(垂直偏波)</vt:lpstr>
      <vt:lpstr>PowerPoint プレゼンテーション</vt:lpstr>
      <vt:lpstr>シミュレーション結果(水平偏波)</vt:lpstr>
      <vt:lpstr>深さz軸について</vt:lpstr>
      <vt:lpstr>進捗状況</vt:lpstr>
      <vt:lpstr>Ansys HFSS</vt:lpstr>
      <vt:lpstr>有限要素法</vt:lpstr>
      <vt:lpstr>シミュレーション</vt:lpstr>
      <vt:lpstr>結果(S21)</vt:lpstr>
      <vt:lpstr>パッチアンテナでの測定</vt:lpstr>
      <vt:lpstr>結果</vt:lpstr>
      <vt:lpstr>結果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地表面反射除去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センシング進捗</dc:title>
  <dc:creator>高原　陽太</dc:creator>
  <cp:lastModifiedBy>高原　陽太</cp:lastModifiedBy>
  <cp:revision>25</cp:revision>
  <cp:lastPrinted>2022-12-14T03:36:42Z</cp:lastPrinted>
  <dcterms:created xsi:type="dcterms:W3CDTF">2022-09-14T00:57:17Z</dcterms:created>
  <dcterms:modified xsi:type="dcterms:W3CDTF">2022-12-28T05:21:42Z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0x010100568211D6162C0F40B85230CB3BD07B69</vt:lpwstr>
  </property>
</Properties>
</file>